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0" r:id="rId6"/>
    <p:sldId id="259" r:id="rId7"/>
    <p:sldId id="283" r:id="rId8"/>
    <p:sldId id="260" r:id="rId9"/>
    <p:sldId id="284" r:id="rId10"/>
    <p:sldId id="274" r:id="rId11"/>
    <p:sldId id="275" r:id="rId12"/>
    <p:sldId id="276" r:id="rId13"/>
    <p:sldId id="277" r:id="rId14"/>
    <p:sldId id="278" r:id="rId15"/>
    <p:sldId id="27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5" r:id="rId25"/>
    <p:sldId id="272" r:id="rId26"/>
    <p:sldId id="282" r:id="rId27"/>
  </p:sldIdLst>
  <p:sldSz cx="9753600" cy="7315200"/>
  <p:notesSz cx="6889750" cy="10020300"/>
  <p:embeddedFontLst>
    <p:embeddedFont>
      <p:font typeface="Body Text Bold" panose="020B0604020202020204" charset="0"/>
      <p:regular r:id="rId28"/>
    </p:embeddedFont>
    <p:embeddedFont>
      <p:font typeface="Anton" panose="020B0604020202020204" charset="-18"/>
      <p:regular r:id="rId29"/>
    </p:embeddedFont>
    <p:embeddedFont>
      <p:font typeface="Public Sans Bold Bold" panose="020B0604020202020204" charset="-1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ody Text" panose="020B0604020202020204" charset="0"/>
      <p:regular r:id="rId35"/>
    </p:embeddedFont>
    <p:embeddedFont>
      <p:font typeface="Public Sans" panose="020B0604020202020204" charset="0"/>
      <p:regular r:id="rId36"/>
    </p:embeddedFont>
    <p:embeddedFont>
      <p:font typeface="Public Sans Bold" panose="020B0604020202020204" charset="-18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13A3B-EF2F-4601-9462-77BE04DDA393}" v="1" dt="2023-09-06T07:56:02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9.sv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9937" y="6729488"/>
            <a:ext cx="216638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642814" y="832220"/>
            <a:ext cx="4646500" cy="22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Body Text Bold"/>
              </a:rPr>
              <a:t>ZAVÁDĚNÍ </a:t>
            </a:r>
          </a:p>
          <a:p>
            <a:pPr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Body Text Bold"/>
              </a:rPr>
              <a:t>DIGITALIZACE </a:t>
            </a:r>
          </a:p>
          <a:p>
            <a:pPr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Body Text Bold"/>
              </a:rPr>
              <a:t>PŘI ZEFEKTIVŇOVÁNÍ PEČOVATELSKÝCH SLUŽEB </a:t>
            </a:r>
          </a:p>
          <a:p>
            <a:pPr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Body Text Bold"/>
              </a:rPr>
              <a:t>NA ÚZEMÍ ÚSTECKÉHO KRAJE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1048" y="6792908"/>
            <a:ext cx="4770031" cy="23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6"/>
              </a:lnSpc>
            </a:pPr>
            <a:r>
              <a:rPr lang="en-US" sz="1425">
                <a:solidFill>
                  <a:srgbClr val="FFFFFF"/>
                </a:solidFill>
                <a:latin typeface="Body Text"/>
              </a:rPr>
              <a:t>OPERAČNÍ PROGRAM SPRAVEDLIVÁ TRANSFORMACE (JTF)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71555" y="208528"/>
            <a:ext cx="4995696" cy="6957508"/>
            <a:chOff x="0" y="0"/>
            <a:chExt cx="6660928" cy="9276678"/>
          </a:xfrm>
        </p:grpSpPr>
        <p:grpSp>
          <p:nvGrpSpPr>
            <p:cNvPr id="7" name="Group 7"/>
            <p:cNvGrpSpPr/>
            <p:nvPr/>
          </p:nvGrpSpPr>
          <p:grpSpPr>
            <a:xfrm>
              <a:off x="3220208" y="0"/>
              <a:ext cx="3156185" cy="5628365"/>
              <a:chOff x="0" y="0"/>
              <a:chExt cx="1174901" cy="20951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74901" cy="2095179"/>
              </a:xfrm>
              <a:custGeom>
                <a:avLst/>
                <a:gdLst/>
                <a:ahLst/>
                <a:cxnLst/>
                <a:rect l="l" t="t" r="r" b="b"/>
                <a:pathLst>
                  <a:path w="1174901" h="2095179">
                    <a:moveTo>
                      <a:pt x="0" y="0"/>
                    </a:moveTo>
                    <a:lnTo>
                      <a:pt x="1174901" y="0"/>
                    </a:lnTo>
                    <a:lnTo>
                      <a:pt x="1174901" y="2095179"/>
                    </a:lnTo>
                    <a:lnTo>
                      <a:pt x="0" y="2095179"/>
                    </a:lnTo>
                    <a:close/>
                  </a:path>
                </a:pathLst>
              </a:custGeom>
              <a:solidFill>
                <a:srgbClr val="091948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7182" tIns="17182" rIns="17182" bIns="17182" rtlCol="0" anchor="ctr"/>
              <a:lstStyle/>
              <a:p>
                <a:pPr algn="ctr">
                  <a:lnSpc>
                    <a:spcPts val="662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49260" y="3049762"/>
              <a:ext cx="5541897" cy="5541875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73454" t="47294"/>
            <a:stretch>
              <a:fillRect/>
            </a:stretch>
          </p:blipFill>
          <p:spPr>
            <a:xfrm rot="-221295">
              <a:off x="4228693" y="5988280"/>
              <a:ext cx="2331186" cy="3216750"/>
            </a:xfrm>
            <a:prstGeom prst="rect">
              <a:avLst/>
            </a:prstGeom>
          </p:spPr>
        </p:pic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718178" y="3318679"/>
              <a:ext cx="5004061" cy="5004041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64955" t="-7046" r="-17767" b="-19945"/>
                </a:stretch>
              </a:blipFill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495651" y="519184"/>
              <a:ext cx="2605300" cy="574229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 rot="-10800000">
              <a:off x="0" y="5715222"/>
              <a:ext cx="1074948" cy="237287"/>
              <a:chOff x="0" y="0"/>
              <a:chExt cx="400153" cy="8833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00153" cy="88331"/>
              </a:xfrm>
              <a:custGeom>
                <a:avLst/>
                <a:gdLst/>
                <a:ahLst/>
                <a:cxnLst/>
                <a:rect l="l" t="t" r="r" b="b"/>
                <a:pathLst>
                  <a:path w="400153" h="88331">
                    <a:moveTo>
                      <a:pt x="0" y="0"/>
                    </a:moveTo>
                    <a:lnTo>
                      <a:pt x="400153" y="0"/>
                    </a:lnTo>
                    <a:lnTo>
                      <a:pt x="400153" y="88331"/>
                    </a:lnTo>
                    <a:lnTo>
                      <a:pt x="0" y="883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7182" tIns="17182" rIns="17182" bIns="17182" rtlCol="0" anchor="ctr"/>
              <a:lstStyle/>
              <a:p>
                <a:pPr algn="ctr">
                  <a:lnSpc>
                    <a:spcPts val="66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10800000">
              <a:off x="5236067" y="5715222"/>
              <a:ext cx="972344" cy="247064"/>
              <a:chOff x="0" y="0"/>
              <a:chExt cx="361959" cy="9197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61959" cy="91970"/>
              </a:xfrm>
              <a:custGeom>
                <a:avLst/>
                <a:gdLst/>
                <a:ahLst/>
                <a:cxnLst/>
                <a:rect l="l" t="t" r="r" b="b"/>
                <a:pathLst>
                  <a:path w="361959" h="91970">
                    <a:moveTo>
                      <a:pt x="0" y="0"/>
                    </a:moveTo>
                    <a:lnTo>
                      <a:pt x="361959" y="0"/>
                    </a:lnTo>
                    <a:lnTo>
                      <a:pt x="361959" y="91970"/>
                    </a:lnTo>
                    <a:lnTo>
                      <a:pt x="0" y="919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7182" tIns="17182" rIns="17182" bIns="17182" rtlCol="0" anchor="ctr"/>
              <a:lstStyle/>
              <a:p>
                <a:pPr algn="ctr">
                  <a:lnSpc>
                    <a:spcPts val="662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2673757" y="8398658"/>
              <a:ext cx="1092903" cy="237287"/>
              <a:chOff x="0" y="0"/>
              <a:chExt cx="406837" cy="8833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06837" cy="88331"/>
              </a:xfrm>
              <a:custGeom>
                <a:avLst/>
                <a:gdLst/>
                <a:ahLst/>
                <a:cxnLst/>
                <a:rect l="l" t="t" r="r" b="b"/>
                <a:pathLst>
                  <a:path w="406837" h="88331">
                    <a:moveTo>
                      <a:pt x="0" y="0"/>
                    </a:moveTo>
                    <a:lnTo>
                      <a:pt x="406837" y="0"/>
                    </a:lnTo>
                    <a:lnTo>
                      <a:pt x="406837" y="88331"/>
                    </a:lnTo>
                    <a:lnTo>
                      <a:pt x="0" y="883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7182" tIns="17182" rIns="17182" bIns="17182" rtlCol="0" anchor="ctr"/>
              <a:lstStyle/>
              <a:p>
                <a:pPr algn="ctr">
                  <a:lnSpc>
                    <a:spcPts val="662"/>
                  </a:lnSpc>
                </a:pPr>
                <a:endParaRPr/>
              </a:p>
            </p:txBody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60067" y="5335185"/>
              <a:ext cx="920282" cy="920282"/>
            </a:xfrm>
            <a:prstGeom prst="rect">
              <a:avLst/>
            </a:prstGeom>
          </p:spPr>
        </p:pic>
        <p:grpSp>
          <p:nvGrpSpPr>
            <p:cNvPr id="26" name="Group 26"/>
            <p:cNvGrpSpPr/>
            <p:nvPr/>
          </p:nvGrpSpPr>
          <p:grpSpPr>
            <a:xfrm rot="-5400000">
              <a:off x="2673757" y="3041933"/>
              <a:ext cx="1092903" cy="237287"/>
              <a:chOff x="0" y="0"/>
              <a:chExt cx="406837" cy="8833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06837" cy="88331"/>
              </a:xfrm>
              <a:custGeom>
                <a:avLst/>
                <a:gdLst/>
                <a:ahLst/>
                <a:cxnLst/>
                <a:rect l="l" t="t" r="r" b="b"/>
                <a:pathLst>
                  <a:path w="406837" h="88331">
                    <a:moveTo>
                      <a:pt x="0" y="0"/>
                    </a:moveTo>
                    <a:lnTo>
                      <a:pt x="406837" y="0"/>
                    </a:lnTo>
                    <a:lnTo>
                      <a:pt x="406837" y="88331"/>
                    </a:lnTo>
                    <a:lnTo>
                      <a:pt x="0" y="883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7182" tIns="17182" rIns="17182" bIns="17182" rtlCol="0" anchor="ctr"/>
              <a:lstStyle/>
              <a:p>
                <a:pPr algn="ctr">
                  <a:lnSpc>
                    <a:spcPts val="662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549" y="4053139"/>
            <a:ext cx="364025" cy="3562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0549" y="1404657"/>
            <a:ext cx="8164254" cy="206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Vývoj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 SW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Nákup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 </a:t>
            </a: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vybavení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 (</a:t>
            </a: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telefony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)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Pilotní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 </a:t>
            </a: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testování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 SW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cs-CZ" sz="2399" spc="-47" dirty="0">
                <a:solidFill>
                  <a:srgbClr val="000000"/>
                </a:solidFill>
                <a:latin typeface="Body Text"/>
              </a:rPr>
              <a:t>Z</a:t>
            </a: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pracování</a:t>
            </a:r>
            <a:r>
              <a:rPr lang="en-US" sz="2399" spc="-47" dirty="0">
                <a:solidFill>
                  <a:srgbClr val="000000"/>
                </a:solidFill>
                <a:latin typeface="Body Text"/>
              </a:rPr>
              <a:t> </a:t>
            </a:r>
            <a:r>
              <a:rPr lang="en-US" sz="2399" spc="-47" dirty="0" err="1">
                <a:solidFill>
                  <a:srgbClr val="000000"/>
                </a:solidFill>
                <a:latin typeface="Body Text"/>
              </a:rPr>
              <a:t>videomateriálů</a:t>
            </a:r>
            <a:endParaRPr lang="en-US" sz="2399" spc="-47" dirty="0">
              <a:solidFill>
                <a:srgbClr val="000000"/>
              </a:solidFill>
              <a:latin typeface="Body Tex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1988" y="-104879"/>
            <a:ext cx="597427" cy="7944936"/>
            <a:chOff x="0" y="0"/>
            <a:chExt cx="312938" cy="4161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8" cy="4161633"/>
            </a:xfrm>
            <a:custGeom>
              <a:avLst/>
              <a:gdLst/>
              <a:ahLst/>
              <a:cxnLst/>
              <a:rect l="l" t="t" r="r" b="b"/>
              <a:pathLst>
                <a:path w="312938" h="4161633">
                  <a:moveTo>
                    <a:pt x="0" y="0"/>
                  </a:moveTo>
                  <a:lnTo>
                    <a:pt x="312938" y="0"/>
                  </a:lnTo>
                  <a:lnTo>
                    <a:pt x="312938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2308" y="1103320"/>
            <a:ext cx="2534144" cy="97437"/>
            <a:chOff x="0" y="0"/>
            <a:chExt cx="1327409" cy="51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3513" y="242708"/>
            <a:ext cx="8378567" cy="84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2"/>
              </a:lnSpc>
            </a:pPr>
            <a:r>
              <a:rPr lang="en-US" sz="2394">
                <a:solidFill>
                  <a:srgbClr val="1F2559"/>
                </a:solidFill>
                <a:latin typeface="Public Sans Bold Bold"/>
              </a:rPr>
              <a:t>KA 1 - NÁKUP, VÝVOJ A VYBAVENÍ PS DIGITÁLNÍMI TECHNOLOGIEMI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549" y="4053139"/>
            <a:ext cx="364025" cy="3562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0549" y="1404657"/>
            <a:ext cx="8164254" cy="206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cs-CZ" sz="2399" spc="-47" dirty="0">
                <a:solidFill>
                  <a:srgbClr val="000000"/>
                </a:solidFill>
                <a:latin typeface="Body Text"/>
              </a:rPr>
              <a:t>Zřízení IVC (chybějících: Most, Chomutov, Louny, Děčín, Šluknovský výběžek)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cs-CZ" sz="2399" spc="-47" dirty="0">
                <a:solidFill>
                  <a:srgbClr val="000000"/>
                </a:solidFill>
                <a:latin typeface="Body Text"/>
              </a:rPr>
              <a:t>Vybavení IVC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cs-CZ" sz="2399" spc="-47" dirty="0">
                <a:solidFill>
                  <a:srgbClr val="000000"/>
                </a:solidFill>
                <a:latin typeface="Body Text"/>
              </a:rPr>
              <a:t>Pilotní testování nových </a:t>
            </a:r>
            <a:r>
              <a:rPr lang="cs-CZ" sz="2399" spc="-47" dirty="0" err="1">
                <a:solidFill>
                  <a:srgbClr val="000000"/>
                </a:solidFill>
                <a:latin typeface="Body Text"/>
              </a:rPr>
              <a:t>asistivních</a:t>
            </a:r>
            <a:r>
              <a:rPr lang="cs-CZ" sz="2399" spc="-47" dirty="0">
                <a:solidFill>
                  <a:srgbClr val="000000"/>
                </a:solidFill>
                <a:latin typeface="Body Text"/>
              </a:rPr>
              <a:t> technologií v IVC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1988" y="-104879"/>
            <a:ext cx="597427" cy="7944936"/>
            <a:chOff x="0" y="0"/>
            <a:chExt cx="312938" cy="4161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8" cy="4161633"/>
            </a:xfrm>
            <a:custGeom>
              <a:avLst/>
              <a:gdLst/>
              <a:ahLst/>
              <a:cxnLst/>
              <a:rect l="l" t="t" r="r" b="b"/>
              <a:pathLst>
                <a:path w="312938" h="4161633">
                  <a:moveTo>
                    <a:pt x="0" y="0"/>
                  </a:moveTo>
                  <a:lnTo>
                    <a:pt x="312938" y="0"/>
                  </a:lnTo>
                  <a:lnTo>
                    <a:pt x="312938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2308" y="1103320"/>
            <a:ext cx="2534144" cy="97437"/>
            <a:chOff x="0" y="0"/>
            <a:chExt cx="1327409" cy="51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3513" y="242708"/>
            <a:ext cx="8378567" cy="41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2"/>
              </a:lnSpc>
            </a:pPr>
            <a:r>
              <a:rPr lang="en-US" sz="2394">
                <a:solidFill>
                  <a:srgbClr val="1F2559"/>
                </a:solidFill>
                <a:latin typeface="Public Sans Bold Bold"/>
              </a:rPr>
              <a:t>KA 2 - VYTVOŘENÍ A VYBAVENÍ IVC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549" y="4053139"/>
            <a:ext cx="364025" cy="3562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0549" y="1404657"/>
            <a:ext cx="8164254" cy="2524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Zpracování vzdělávacích modulů pro IVC a pečovatelské služby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Vzdělávání v rámci IVC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Nácvik práce se SW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Vzdělávání a metodická podpora pečovatelských služeb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1988" y="-104879"/>
            <a:ext cx="597427" cy="7944936"/>
            <a:chOff x="0" y="0"/>
            <a:chExt cx="312938" cy="4161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8" cy="4161633"/>
            </a:xfrm>
            <a:custGeom>
              <a:avLst/>
              <a:gdLst/>
              <a:ahLst/>
              <a:cxnLst/>
              <a:rect l="l" t="t" r="r" b="b"/>
              <a:pathLst>
                <a:path w="312938" h="4161633">
                  <a:moveTo>
                    <a:pt x="0" y="0"/>
                  </a:moveTo>
                  <a:lnTo>
                    <a:pt x="312938" y="0"/>
                  </a:lnTo>
                  <a:lnTo>
                    <a:pt x="312938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2308" y="1103320"/>
            <a:ext cx="2534144" cy="97437"/>
            <a:chOff x="0" y="0"/>
            <a:chExt cx="1327409" cy="51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3513" y="242708"/>
            <a:ext cx="8378567" cy="41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2"/>
              </a:lnSpc>
            </a:pPr>
            <a:r>
              <a:rPr lang="en-US" sz="2394">
                <a:solidFill>
                  <a:srgbClr val="1F2559"/>
                </a:solidFill>
                <a:latin typeface="Public Sans Bold Bold"/>
              </a:rPr>
              <a:t>KA 3 - VZDĚLÁVÁNÍ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549" y="4053139"/>
            <a:ext cx="364025" cy="3562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0549" y="1404657"/>
            <a:ext cx="8164254" cy="200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Studie východisek změny území a jednotlivých pečovatelských služeb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Implementační strategie změny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Rozvojové plány pečovatelských služeb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1988" y="-104879"/>
            <a:ext cx="597427" cy="7944936"/>
            <a:chOff x="0" y="0"/>
            <a:chExt cx="312938" cy="4161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8" cy="4161633"/>
            </a:xfrm>
            <a:custGeom>
              <a:avLst/>
              <a:gdLst/>
              <a:ahLst/>
              <a:cxnLst/>
              <a:rect l="l" t="t" r="r" b="b"/>
              <a:pathLst>
                <a:path w="312938" h="4161633">
                  <a:moveTo>
                    <a:pt x="0" y="0"/>
                  </a:moveTo>
                  <a:lnTo>
                    <a:pt x="312938" y="0"/>
                  </a:lnTo>
                  <a:lnTo>
                    <a:pt x="312938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2308" y="1103320"/>
            <a:ext cx="2534144" cy="97437"/>
            <a:chOff x="0" y="0"/>
            <a:chExt cx="1327409" cy="51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3513" y="242708"/>
            <a:ext cx="8378567" cy="84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2"/>
              </a:lnSpc>
            </a:pPr>
            <a:r>
              <a:rPr lang="en-US" sz="2394">
                <a:solidFill>
                  <a:srgbClr val="1F2559"/>
                </a:solidFill>
                <a:latin typeface="Public Sans Bold Bold"/>
              </a:rPr>
              <a:t>KA 4 - ZAČLENĚNÍ TECHNOLGIÍ DO SYSTÉMU ŘÍZENÍ PS A CELÉ SÍTĚ V ÚK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549" y="4053139"/>
            <a:ext cx="364025" cy="3562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0549" y="1404657"/>
            <a:ext cx="8164254" cy="98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Povinná publicita 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Konference, kulaté stoly atd.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1988" y="-104879"/>
            <a:ext cx="597427" cy="7944936"/>
            <a:chOff x="0" y="0"/>
            <a:chExt cx="312938" cy="4161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8" cy="4161633"/>
            </a:xfrm>
            <a:custGeom>
              <a:avLst/>
              <a:gdLst/>
              <a:ahLst/>
              <a:cxnLst/>
              <a:rect l="l" t="t" r="r" b="b"/>
              <a:pathLst>
                <a:path w="312938" h="4161633">
                  <a:moveTo>
                    <a:pt x="0" y="0"/>
                  </a:moveTo>
                  <a:lnTo>
                    <a:pt x="312938" y="0"/>
                  </a:lnTo>
                  <a:lnTo>
                    <a:pt x="312938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2308" y="1103320"/>
            <a:ext cx="2534144" cy="97437"/>
            <a:chOff x="0" y="0"/>
            <a:chExt cx="1327409" cy="51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3513" y="242708"/>
            <a:ext cx="8378567" cy="41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2"/>
              </a:lnSpc>
            </a:pPr>
            <a:r>
              <a:rPr lang="en-US" sz="2394">
                <a:solidFill>
                  <a:srgbClr val="1F2559"/>
                </a:solidFill>
                <a:latin typeface="Public Sans Bold Bold"/>
              </a:rPr>
              <a:t>KA 5 - PUBLICITA PROJEKTU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549" y="4053139"/>
            <a:ext cx="364025" cy="3562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0549" y="1404657"/>
            <a:ext cx="8164254" cy="149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Koordinace a řízení projektu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Finanční řízení</a:t>
            </a:r>
          </a:p>
          <a:p>
            <a:pPr marL="518154" lvl="1" indent="-259077" algn="just">
              <a:lnSpc>
                <a:spcPts val="4079"/>
              </a:lnSpc>
              <a:buFont typeface="Arial"/>
              <a:buChar char="•"/>
            </a:pPr>
            <a:r>
              <a:rPr lang="en-US" sz="2399" spc="-47">
                <a:solidFill>
                  <a:srgbClr val="000000"/>
                </a:solidFill>
                <a:latin typeface="Body Text"/>
              </a:rPr>
              <a:t>Evaluace projektu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1988" y="-104879"/>
            <a:ext cx="597427" cy="7944936"/>
            <a:chOff x="0" y="0"/>
            <a:chExt cx="312938" cy="4161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8" cy="4161633"/>
            </a:xfrm>
            <a:custGeom>
              <a:avLst/>
              <a:gdLst/>
              <a:ahLst/>
              <a:cxnLst/>
              <a:rect l="l" t="t" r="r" b="b"/>
              <a:pathLst>
                <a:path w="312938" h="4161633">
                  <a:moveTo>
                    <a:pt x="0" y="0"/>
                  </a:moveTo>
                  <a:lnTo>
                    <a:pt x="312938" y="0"/>
                  </a:lnTo>
                  <a:lnTo>
                    <a:pt x="312938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2308" y="1103320"/>
            <a:ext cx="2534144" cy="97437"/>
            <a:chOff x="0" y="0"/>
            <a:chExt cx="1327409" cy="51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3513" y="242708"/>
            <a:ext cx="8378567" cy="41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2"/>
              </a:lnSpc>
            </a:pPr>
            <a:r>
              <a:rPr lang="en-US" sz="2394">
                <a:solidFill>
                  <a:srgbClr val="1F2559"/>
                </a:solidFill>
                <a:latin typeface="Public Sans Bold Bold"/>
              </a:rPr>
              <a:t>KA 6 -ŘÍZENÍ PROJEKTU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8920" y="-2008603"/>
            <a:ext cx="1075227" cy="7944936"/>
            <a:chOff x="0" y="0"/>
            <a:chExt cx="563214" cy="4161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214" cy="4161633"/>
            </a:xfrm>
            <a:custGeom>
              <a:avLst/>
              <a:gdLst/>
              <a:ahLst/>
              <a:cxnLst/>
              <a:rect l="l" t="t" r="r" b="b"/>
              <a:pathLst>
                <a:path w="563214" h="4161633">
                  <a:moveTo>
                    <a:pt x="0" y="0"/>
                  </a:moveTo>
                  <a:lnTo>
                    <a:pt x="563214" y="0"/>
                  </a:lnTo>
                  <a:lnTo>
                    <a:pt x="563214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8335" y="254354"/>
            <a:ext cx="7276931" cy="3922246"/>
            <a:chOff x="0" y="-104775"/>
            <a:chExt cx="9702574" cy="5229662"/>
          </a:xfrm>
        </p:grpSpPr>
        <p:sp>
          <p:nvSpPr>
            <p:cNvPr id="6" name="TextBox 6"/>
            <p:cNvSpPr txBox="1"/>
            <p:nvPr/>
          </p:nvSpPr>
          <p:spPr>
            <a:xfrm>
              <a:off x="1632428" y="696324"/>
              <a:ext cx="7325265" cy="4428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5402" lvl="1" indent="-287701" algn="just">
                <a:lnSpc>
                  <a:spcPts val="3731"/>
                </a:lnSpc>
                <a:buFont typeface="Arial"/>
                <a:buChar char="•"/>
              </a:pPr>
              <a:r>
                <a:rPr lang="cs-CZ" sz="2665" spc="-53" dirty="0">
                  <a:solidFill>
                    <a:srgbClr val="000000"/>
                  </a:solidFill>
                  <a:latin typeface="Body Text"/>
                </a:rPr>
                <a:t>Individuální kapacita 500 pracovníků, tj. 413 úvazků pracovníků v přímé péči</a:t>
              </a:r>
            </a:p>
            <a:p>
              <a:pPr algn="just">
                <a:lnSpc>
                  <a:spcPts val="3731"/>
                </a:lnSpc>
              </a:pPr>
              <a:endParaRPr lang="cs-CZ" sz="2665" spc="-53" dirty="0">
                <a:solidFill>
                  <a:srgbClr val="000000"/>
                </a:solidFill>
                <a:latin typeface="Body Text"/>
              </a:endParaRPr>
            </a:p>
            <a:p>
              <a:pPr marL="575402" lvl="1" indent="-287701" algn="just">
                <a:lnSpc>
                  <a:spcPts val="3731"/>
                </a:lnSpc>
                <a:buFont typeface="Arial"/>
                <a:buChar char="•"/>
              </a:pPr>
              <a:r>
                <a:rPr lang="cs-CZ" sz="2665" spc="-53" dirty="0">
                  <a:solidFill>
                    <a:srgbClr val="000000"/>
                  </a:solidFill>
                  <a:latin typeface="Body Text"/>
                </a:rPr>
                <a:t>Cca 39 pečovatelských služeb zařazených do Základní sítě sociálních služeb v Ústeckém kraji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8957693" cy="617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78"/>
                </a:lnSpc>
              </a:pPr>
              <a:r>
                <a:rPr lang="en-US" sz="2548">
                  <a:solidFill>
                    <a:srgbClr val="091948"/>
                  </a:solidFill>
                  <a:latin typeface="Body Text Bold"/>
                </a:rPr>
                <a:t>ZAPOJENÍ PEČOVATELSKÝCH SLUŽEB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943676" y="513148"/>
              <a:ext cx="4758898" cy="120865"/>
              <a:chOff x="0" y="0"/>
              <a:chExt cx="1192527" cy="3028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92527" cy="30287"/>
              </a:xfrm>
              <a:custGeom>
                <a:avLst/>
                <a:gdLst/>
                <a:ahLst/>
                <a:cxnLst/>
                <a:rect l="l" t="t" r="r" b="b"/>
                <a:pathLst>
                  <a:path w="1192527" h="30287">
                    <a:moveTo>
                      <a:pt x="0" y="0"/>
                    </a:moveTo>
                    <a:lnTo>
                      <a:pt x="1192527" y="0"/>
                    </a:lnTo>
                    <a:lnTo>
                      <a:pt x="1192527" y="30287"/>
                    </a:lnTo>
                    <a:lnTo>
                      <a:pt x="0" y="30287"/>
                    </a:lnTo>
                    <a:close/>
                  </a:path>
                </a:pathLst>
              </a:custGeom>
              <a:solidFill>
                <a:srgbClr val="030FFF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34756" tIns="34756" rIns="34756" bIns="34756" rtlCol="0" anchor="ctr"/>
              <a:lstStyle/>
              <a:p>
                <a:pPr algn="ctr">
                  <a:lnSpc>
                    <a:spcPts val="1117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8920" y="-2008603"/>
            <a:ext cx="1075227" cy="7944936"/>
            <a:chOff x="0" y="0"/>
            <a:chExt cx="563214" cy="4161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214" cy="4161633"/>
            </a:xfrm>
            <a:custGeom>
              <a:avLst/>
              <a:gdLst/>
              <a:ahLst/>
              <a:cxnLst/>
              <a:rect l="l" t="t" r="r" b="b"/>
              <a:pathLst>
                <a:path w="563214" h="4161633">
                  <a:moveTo>
                    <a:pt x="0" y="0"/>
                  </a:moveTo>
                  <a:lnTo>
                    <a:pt x="563214" y="0"/>
                  </a:lnTo>
                  <a:lnTo>
                    <a:pt x="563214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7138" y="866375"/>
            <a:ext cx="8075201" cy="57173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7138" y="126428"/>
            <a:ext cx="4573042" cy="44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  <a:spcBef>
                <a:spcPct val="0"/>
              </a:spcBef>
            </a:pPr>
            <a:r>
              <a:rPr lang="en-US" sz="2427">
                <a:solidFill>
                  <a:srgbClr val="000000"/>
                </a:solidFill>
                <a:latin typeface="Body Text Bold"/>
              </a:rPr>
              <a:t>Zapojení pečovatelských služeb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584" y="-67880"/>
            <a:ext cx="9265891" cy="7001486"/>
            <a:chOff x="0" y="0"/>
            <a:chExt cx="9629919" cy="7276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9919" cy="7276552"/>
            </a:xfrm>
            <a:custGeom>
              <a:avLst/>
              <a:gdLst/>
              <a:ahLst/>
              <a:cxnLst/>
              <a:rect l="l" t="t" r="r" b="b"/>
              <a:pathLst>
                <a:path w="9629919" h="7276552">
                  <a:moveTo>
                    <a:pt x="9505459" y="7276552"/>
                  </a:moveTo>
                  <a:lnTo>
                    <a:pt x="124460" y="7276552"/>
                  </a:lnTo>
                  <a:cubicBezTo>
                    <a:pt x="55880" y="7276552"/>
                    <a:pt x="0" y="7220672"/>
                    <a:pt x="0" y="71520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505459" y="0"/>
                  </a:lnTo>
                  <a:cubicBezTo>
                    <a:pt x="9574039" y="0"/>
                    <a:pt x="9629919" y="55880"/>
                    <a:pt x="9629919" y="124460"/>
                  </a:cubicBezTo>
                  <a:lnTo>
                    <a:pt x="9629919" y="7152092"/>
                  </a:lnTo>
                  <a:cubicBezTo>
                    <a:pt x="9629919" y="7220672"/>
                    <a:pt x="9574039" y="7276552"/>
                    <a:pt x="9505459" y="7276552"/>
                  </a:cubicBez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31520" y="665746"/>
            <a:ext cx="8290560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Komplexní evidenci klientů.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Evidenci úkonů pečovatelek na základě záznamu z mobilních telefonů (pro uživatele/neformálně pečující, poskytovatele a kraj).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Statistiky výkonů dle úkonů, klientů, pečovatelek apod. (pro poskytovatele a pro kraj).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Tvorbu individuálních plánů vč. osobní anamnézy klienta a plánů péče.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Tvorbu individuálních denních záznamů a hodnocení péče.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Generování a evidenci Smluv s klienty na poskytování sociální služby, fakultativní služby nebo zapůjčení kompenzačních pomůcek, včetně evidence vyúčtování a generování faktur, resp. pokladních dokladů.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Generování formulářů pro práci s klientem.</a:t>
            </a:r>
          </a:p>
          <a:p>
            <a:pPr>
              <a:lnSpc>
                <a:spcPts val="2519"/>
              </a:lnSpc>
            </a:pPr>
            <a:endParaRPr lang="cs-CZ" sz="1799" spc="-44" dirty="0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cs-CZ" sz="1799" spc="-44" dirty="0">
                <a:solidFill>
                  <a:srgbClr val="FFFFFF"/>
                </a:solidFill>
                <a:latin typeface="Body Text"/>
              </a:rPr>
              <a:t>Online evidence skladu kompenzačních pomůcek a </a:t>
            </a:r>
            <a:r>
              <a:rPr lang="cs-CZ" sz="1799" spc="-44">
                <a:solidFill>
                  <a:srgbClr val="FFFFFF"/>
                </a:solidFill>
                <a:latin typeface="Body Text"/>
              </a:rPr>
              <a:t>spotřebního materiálu.</a:t>
            </a:r>
            <a:endParaRPr lang="cs-CZ" sz="1799" spc="-44" dirty="0">
              <a:solidFill>
                <a:srgbClr val="FFFFFF"/>
              </a:solidFill>
              <a:latin typeface="Body Tex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178783"/>
            <a:ext cx="605864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 Bold Bold"/>
              </a:rPr>
              <a:t>Minimální požadavky na SW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584" y="-67880"/>
            <a:ext cx="9265891" cy="7001486"/>
            <a:chOff x="0" y="0"/>
            <a:chExt cx="9629919" cy="7276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29919" cy="7276552"/>
            </a:xfrm>
            <a:custGeom>
              <a:avLst/>
              <a:gdLst/>
              <a:ahLst/>
              <a:cxnLst/>
              <a:rect l="l" t="t" r="r" b="b"/>
              <a:pathLst>
                <a:path w="9629919" h="7276552">
                  <a:moveTo>
                    <a:pt x="9505459" y="7276552"/>
                  </a:moveTo>
                  <a:lnTo>
                    <a:pt x="124460" y="7276552"/>
                  </a:lnTo>
                  <a:cubicBezTo>
                    <a:pt x="55880" y="7276552"/>
                    <a:pt x="0" y="7220672"/>
                    <a:pt x="0" y="71520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505459" y="0"/>
                  </a:lnTo>
                  <a:cubicBezTo>
                    <a:pt x="9574039" y="0"/>
                    <a:pt x="9629919" y="55880"/>
                    <a:pt x="9629919" y="124460"/>
                  </a:cubicBezTo>
                  <a:lnTo>
                    <a:pt x="9629919" y="7152092"/>
                  </a:lnTo>
                  <a:cubicBezTo>
                    <a:pt x="9629919" y="7220672"/>
                    <a:pt x="9574039" y="7276552"/>
                    <a:pt x="9505459" y="7276552"/>
                  </a:cubicBez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31520" y="178783"/>
            <a:ext cx="380781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 Bold Bold"/>
              </a:rPr>
              <a:t>Minimální požadavky na SW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520" y="974774"/>
            <a:ext cx="8290560" cy="470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Generování podkladů pro vyúčtování úkonů – provazba na ekonomický systém.</a:t>
            </a:r>
          </a:p>
          <a:p>
            <a:pPr>
              <a:lnSpc>
                <a:spcPts val="2519"/>
              </a:lnSpc>
            </a:pPr>
            <a:endParaRPr lang="en-US" sz="1799" spc="-44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Report úkonů s oceněním jednotlivých úkonů jako podklad fakturace.</a:t>
            </a:r>
          </a:p>
          <a:p>
            <a:pPr>
              <a:lnSpc>
                <a:spcPts val="2519"/>
              </a:lnSpc>
            </a:pPr>
            <a:endParaRPr lang="en-US" sz="1799" spc="-44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Dispečink – automatické plánování úkonů během dne pro jednotlivé pečovatelky včetně navržení rozvrhu a nejoptimálnější trasy (pečovatelka dostane ráno časový rozvrh klientů s nejoptimálnější trasou).</a:t>
            </a:r>
          </a:p>
          <a:p>
            <a:pPr>
              <a:lnSpc>
                <a:spcPts val="2519"/>
              </a:lnSpc>
            </a:pPr>
            <a:endParaRPr lang="en-US" sz="1799" spc="-44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Evidence zaměstnanců.</a:t>
            </a:r>
          </a:p>
          <a:p>
            <a:pPr>
              <a:lnSpc>
                <a:spcPts val="2519"/>
              </a:lnSpc>
            </a:pPr>
            <a:endParaRPr lang="en-US" sz="1799" spc="-44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Evidence pokladny.</a:t>
            </a:r>
          </a:p>
          <a:p>
            <a:pPr>
              <a:lnSpc>
                <a:spcPts val="2519"/>
              </a:lnSpc>
            </a:pPr>
            <a:endParaRPr lang="en-US" sz="1799" spc="-44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Sledování počtu vykazovaných kilometrů v rámci fakultativní služby.</a:t>
            </a:r>
          </a:p>
          <a:p>
            <a:pPr>
              <a:lnSpc>
                <a:spcPts val="2519"/>
              </a:lnSpc>
            </a:pPr>
            <a:endParaRPr lang="en-US" sz="1799" spc="-44">
              <a:solidFill>
                <a:srgbClr val="FFFFFF"/>
              </a:solidFill>
              <a:latin typeface="Body Text"/>
            </a:endParaRP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 spc="-44">
                <a:solidFill>
                  <a:srgbClr val="FFFFFF"/>
                </a:solidFill>
                <a:latin typeface="Body Text"/>
              </a:rPr>
              <a:t>Elektronické jídelní lístky.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9780" y="5240522"/>
            <a:ext cx="2831501" cy="19678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32993" y="-1732070"/>
            <a:ext cx="1075227" cy="9047270"/>
            <a:chOff x="0" y="0"/>
            <a:chExt cx="563214" cy="4739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214" cy="4739046"/>
            </a:xfrm>
            <a:custGeom>
              <a:avLst/>
              <a:gdLst/>
              <a:ahLst/>
              <a:cxnLst/>
              <a:rect l="l" t="t" r="r" b="b"/>
              <a:pathLst>
                <a:path w="563214" h="4739046">
                  <a:moveTo>
                    <a:pt x="0" y="0"/>
                  </a:moveTo>
                  <a:lnTo>
                    <a:pt x="563214" y="0"/>
                  </a:lnTo>
                  <a:lnTo>
                    <a:pt x="563214" y="4739046"/>
                  </a:lnTo>
                  <a:lnTo>
                    <a:pt x="0" y="4739046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0144" y="1359253"/>
            <a:ext cx="2534144" cy="97437"/>
            <a:chOff x="0" y="0"/>
            <a:chExt cx="1327409" cy="51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0144" y="6224469"/>
            <a:ext cx="990420" cy="32584"/>
            <a:chOff x="0" y="0"/>
            <a:chExt cx="518792" cy="170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791" cy="17068"/>
            </a:xfrm>
            <a:custGeom>
              <a:avLst/>
              <a:gdLst/>
              <a:ahLst/>
              <a:cxnLst/>
              <a:rect l="l" t="t" r="r" b="b"/>
              <a:pathLst>
                <a:path w="518791" h="17068">
                  <a:moveTo>
                    <a:pt x="0" y="0"/>
                  </a:moveTo>
                  <a:lnTo>
                    <a:pt x="518791" y="0"/>
                  </a:lnTo>
                  <a:lnTo>
                    <a:pt x="518791" y="17068"/>
                  </a:lnTo>
                  <a:lnTo>
                    <a:pt x="0" y="1706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0144" y="160020"/>
            <a:ext cx="296380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F2559"/>
                </a:solidFill>
                <a:latin typeface="Public Sans Bold Bold"/>
              </a:rPr>
              <a:t>SMYSL A ÚČEL PROJEKTU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1284" y="1551940"/>
            <a:ext cx="8135820" cy="450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cs-CZ" sz="1899" spc="-66" dirty="0">
                <a:solidFill>
                  <a:srgbClr val="000000"/>
                </a:solidFill>
                <a:latin typeface="Public Sans"/>
              </a:rPr>
              <a:t>Projekt přináší integrované řešení v oblasti digitalizace jedné z nejdůležitějších sociálních služeb sociální péče – pečovatelské služby. </a:t>
            </a:r>
          </a:p>
          <a:p>
            <a:pPr algn="just">
              <a:lnSpc>
                <a:spcPts val="2659"/>
              </a:lnSpc>
            </a:pPr>
            <a:endParaRPr lang="cs-CZ" sz="1899" spc="-66" dirty="0">
              <a:solidFill>
                <a:srgbClr val="000000"/>
              </a:solidFill>
              <a:latin typeface="Public Sans"/>
            </a:endParaRPr>
          </a:p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cs-CZ" sz="1899" spc="-66" dirty="0">
                <a:solidFill>
                  <a:srgbClr val="000000"/>
                </a:solidFill>
                <a:latin typeface="Public Sans"/>
              </a:rPr>
              <a:t>Podstatné zkvalitnění a zefektivnění poskytování této služby je nezbytnou podmínkou pro zvládnutí výzev, kterým čelí Ústecký kraj v oblasti demografického vývoje (dle dlouhodobých prognóz bude docházet k podstatnému zvyšování počtu osob v seniorském věku, a s tím spojenému zvyšování počtu osob v nepříznivé sociální situaci, kteří budou odkázáni na pomoc dalších osob). Dle prevalenčních studií se zvyšuje počet seniorů s psychiatrickým onemocněním (například demencí). </a:t>
            </a:r>
          </a:p>
          <a:p>
            <a:pPr algn="just">
              <a:lnSpc>
                <a:spcPts val="2799"/>
              </a:lnSpc>
            </a:pPr>
            <a:endParaRPr lang="cs-CZ" sz="1899" spc="-66" dirty="0">
              <a:solidFill>
                <a:srgbClr val="000000"/>
              </a:solidFill>
              <a:latin typeface="Public Sans"/>
            </a:endParaRPr>
          </a:p>
          <a:p>
            <a:pPr marL="431796" lvl="1" indent="-215898" algn="just">
              <a:lnSpc>
                <a:spcPts val="2799"/>
              </a:lnSpc>
              <a:buFont typeface="Arial"/>
              <a:buChar char="•"/>
            </a:pPr>
            <a:r>
              <a:rPr lang="cs-CZ" sz="1999" spc="-69" dirty="0">
                <a:solidFill>
                  <a:srgbClr val="000000"/>
                </a:solidFill>
                <a:latin typeface="Public Sans"/>
              </a:rPr>
              <a:t>Vybavení pečovatelských služeb digitálními technologiemi je jeden z nezbytných kroků ke zefektivnění a zkvalitnění pečovatelských služeb.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9362" y="156857"/>
            <a:ext cx="9054876" cy="7001486"/>
            <a:chOff x="0" y="0"/>
            <a:chExt cx="9410613" cy="7276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0613" cy="7276552"/>
            </a:xfrm>
            <a:custGeom>
              <a:avLst/>
              <a:gdLst/>
              <a:ahLst/>
              <a:cxnLst/>
              <a:rect l="l" t="t" r="r" b="b"/>
              <a:pathLst>
                <a:path w="9410613" h="7276552">
                  <a:moveTo>
                    <a:pt x="9286153" y="7276552"/>
                  </a:moveTo>
                  <a:lnTo>
                    <a:pt x="124460" y="7276552"/>
                  </a:lnTo>
                  <a:cubicBezTo>
                    <a:pt x="55880" y="7276552"/>
                    <a:pt x="0" y="7220672"/>
                    <a:pt x="0" y="71520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86153" y="0"/>
                  </a:lnTo>
                  <a:cubicBezTo>
                    <a:pt x="9354734" y="0"/>
                    <a:pt x="9410613" y="55880"/>
                    <a:pt x="9410613" y="124460"/>
                  </a:cubicBezTo>
                  <a:lnTo>
                    <a:pt x="9410613" y="7152092"/>
                  </a:lnTo>
                  <a:cubicBezTo>
                    <a:pt x="9410613" y="7220672"/>
                    <a:pt x="9354734" y="7276552"/>
                    <a:pt x="9286153" y="7276552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37067" y="731520"/>
            <a:ext cx="1785013" cy="325085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72253" y="1073072"/>
            <a:ext cx="1514642" cy="2584528"/>
            <a:chOff x="0" y="0"/>
            <a:chExt cx="2019523" cy="34460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30477" r="30477"/>
            <a:stretch>
              <a:fillRect/>
            </a:stretch>
          </p:blipFill>
          <p:spPr>
            <a:xfrm>
              <a:off x="0" y="0"/>
              <a:ext cx="2019523" cy="344603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66662" y="236800"/>
            <a:ext cx="404697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 Bold Bold"/>
              </a:rPr>
              <a:t>Základní charakteristiky SW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6662" y="963295"/>
            <a:ext cx="6905590" cy="562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Bude umět zaznamenávat úkony (čtečkování) prostřednictvím mobilního telefonu.</a:t>
            </a:r>
          </a:p>
          <a:p>
            <a:pPr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Bude fungovat bez dalších provozních nákladů (např. bez nutnosti plateb za uživatelskou licenci).</a:t>
            </a:r>
          </a:p>
          <a:p>
            <a:pPr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Poskytne uživatelskou jednoduchost a přehlednost s ohledem na širokospektrou IT gramotnost zaměstnanců.</a:t>
            </a:r>
          </a:p>
          <a:p>
            <a:pPr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Sjednotí zákonem dané činnosti a úkony, poskytne statistické výstupy a výstupy do krajských informačních systémů a pro MPSV ČR.</a:t>
            </a:r>
          </a:p>
          <a:p>
            <a:pPr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Sjednotí způsob evidence, vyúčtování nebo vedení statistik a výkaznictví.</a:t>
            </a:r>
          </a:p>
          <a:p>
            <a:pPr>
              <a:lnSpc>
                <a:spcPts val="251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>
              <a:lnSpc>
                <a:spcPts val="251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9362" y="156857"/>
            <a:ext cx="9054876" cy="7001486"/>
            <a:chOff x="0" y="0"/>
            <a:chExt cx="9410613" cy="7276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10613" cy="7276552"/>
            </a:xfrm>
            <a:custGeom>
              <a:avLst/>
              <a:gdLst/>
              <a:ahLst/>
              <a:cxnLst/>
              <a:rect l="l" t="t" r="r" b="b"/>
              <a:pathLst>
                <a:path w="9410613" h="7276552">
                  <a:moveTo>
                    <a:pt x="9286153" y="7276552"/>
                  </a:moveTo>
                  <a:lnTo>
                    <a:pt x="124460" y="7276552"/>
                  </a:lnTo>
                  <a:cubicBezTo>
                    <a:pt x="55880" y="7276552"/>
                    <a:pt x="0" y="7220672"/>
                    <a:pt x="0" y="71520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86153" y="0"/>
                  </a:lnTo>
                  <a:cubicBezTo>
                    <a:pt x="9354734" y="0"/>
                    <a:pt x="9410613" y="55880"/>
                    <a:pt x="9410613" y="124460"/>
                  </a:cubicBezTo>
                  <a:lnTo>
                    <a:pt x="9410613" y="7152092"/>
                  </a:lnTo>
                  <a:cubicBezTo>
                    <a:pt x="9410613" y="7220672"/>
                    <a:pt x="9354734" y="7276552"/>
                    <a:pt x="9286153" y="7276552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66662" y="180563"/>
            <a:ext cx="427770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FFFFFF"/>
                </a:solidFill>
                <a:latin typeface="Public Sans Bold Bold"/>
              </a:rPr>
              <a:t>Základní charakteristiky SW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6662" y="1143317"/>
            <a:ext cx="8555418" cy="499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Nabídne online mobilní řešení především pro terénní pracovníky (bude fungovat v PC i na mobilním telefonu).</a:t>
            </a:r>
          </a:p>
          <a:p>
            <a:pPr algn="just"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Umožní vystavení faktury za provedené úkony a provazbu na účetní systémy.</a:t>
            </a:r>
          </a:p>
          <a:p>
            <a:pPr algn="just"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Zajistí jednoduchou komunikaci dovnitř (mezi managementem a pečovatelkami) a ven (neformální pečující, uživatelé služeb, zřizovatelé atd.)</a:t>
            </a:r>
          </a:p>
          <a:p>
            <a:pPr algn="just"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Bude schopný sledovat polohu pečovatelky na mobilním zařízení vč. možnosti zobrazení polohy a trasy na mapovém podkladu, bydliště klientů s funkcí plánování trasy.</a:t>
            </a:r>
          </a:p>
          <a:p>
            <a:pPr algn="just">
              <a:lnSpc>
                <a:spcPts val="2659"/>
              </a:lnSpc>
            </a:pPr>
            <a:endParaRPr lang="en-US" sz="1899" spc="-37">
              <a:solidFill>
                <a:srgbClr val="FFFFFF"/>
              </a:solidFill>
              <a:latin typeface="Body Text"/>
            </a:endParaRPr>
          </a:p>
          <a:p>
            <a:pPr marL="410206" lvl="1" indent="-205103" algn="just">
              <a:lnSpc>
                <a:spcPts val="2659"/>
              </a:lnSpc>
              <a:buFont typeface="Arial"/>
              <a:buChar char="•"/>
            </a:pPr>
            <a:r>
              <a:rPr lang="en-US" sz="1899" spc="-37">
                <a:solidFill>
                  <a:srgbClr val="FFFFFF"/>
                </a:solidFill>
                <a:latin typeface="Body Text"/>
              </a:rPr>
              <a:t>Umožní náhled o provedených úkonech případně využívání dalších funkcionalit ze strany klientů a rodinných příslušníků (aby věděli, které úkony byly kdy provedeny, možnost objednávky obědů apod.).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1187"/>
            <a:ext cx="2615051" cy="4464343"/>
            <a:chOff x="0" y="0"/>
            <a:chExt cx="2717788" cy="4639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7788" cy="4639733"/>
            </a:xfrm>
            <a:custGeom>
              <a:avLst/>
              <a:gdLst/>
              <a:ahLst/>
              <a:cxnLst/>
              <a:rect l="l" t="t" r="r" b="b"/>
              <a:pathLst>
                <a:path w="2717788" h="4639733">
                  <a:moveTo>
                    <a:pt x="0" y="0"/>
                  </a:moveTo>
                  <a:lnTo>
                    <a:pt x="2717788" y="0"/>
                  </a:lnTo>
                  <a:lnTo>
                    <a:pt x="2717788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6584" y="13904"/>
            <a:ext cx="7390199" cy="7001486"/>
            <a:chOff x="0" y="0"/>
            <a:chExt cx="7680536" cy="72765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80537" cy="7276552"/>
            </a:xfrm>
            <a:custGeom>
              <a:avLst/>
              <a:gdLst/>
              <a:ahLst/>
              <a:cxnLst/>
              <a:rect l="l" t="t" r="r" b="b"/>
              <a:pathLst>
                <a:path w="7680537" h="7276552">
                  <a:moveTo>
                    <a:pt x="7556077" y="7276552"/>
                  </a:moveTo>
                  <a:lnTo>
                    <a:pt x="124460" y="7276552"/>
                  </a:lnTo>
                  <a:cubicBezTo>
                    <a:pt x="55880" y="7276552"/>
                    <a:pt x="0" y="7220672"/>
                    <a:pt x="0" y="71520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56077" y="0"/>
                  </a:lnTo>
                  <a:cubicBezTo>
                    <a:pt x="7624656" y="0"/>
                    <a:pt x="7680537" y="55880"/>
                    <a:pt x="7680537" y="124460"/>
                  </a:cubicBezTo>
                  <a:lnTo>
                    <a:pt x="7680537" y="7152092"/>
                  </a:lnTo>
                  <a:cubicBezTo>
                    <a:pt x="7680537" y="7220672"/>
                    <a:pt x="7624656" y="7276552"/>
                    <a:pt x="7556077" y="7276552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9376" y="-171187"/>
            <a:ext cx="5125342" cy="7668741"/>
            <a:chOff x="0" y="0"/>
            <a:chExt cx="5326700" cy="79700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26700" cy="7970022"/>
            </a:xfrm>
            <a:custGeom>
              <a:avLst/>
              <a:gdLst/>
              <a:ahLst/>
              <a:cxnLst/>
              <a:rect l="l" t="t" r="r" b="b"/>
              <a:pathLst>
                <a:path w="5326700" h="7970022">
                  <a:moveTo>
                    <a:pt x="0" y="0"/>
                  </a:moveTo>
                  <a:lnTo>
                    <a:pt x="5326700" y="0"/>
                  </a:lnTo>
                  <a:lnTo>
                    <a:pt x="5326700" y="7970022"/>
                  </a:lnTo>
                  <a:lnTo>
                    <a:pt x="0" y="7970022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99311" y="4216758"/>
            <a:ext cx="1071446" cy="22070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24872" y="128301"/>
            <a:ext cx="724171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ublic Sans Bold"/>
              </a:rPr>
              <a:t>Asistivní technologie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070" y="531899"/>
            <a:ext cx="3546614" cy="627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Bezdrátový bezpečnostní systém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Okenní senzor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Dveřní senzor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Pohybový senzor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Vlhkostní senzor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Senzor kvality vzduchu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Elektrické vypínače a stmívače světel 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Inteligentní zásuvka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Ovládání multimédií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Termostat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Inteligentní zámek 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Záplavový senzor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Senzor oxidu uhelnatého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Inteligentní termostatická hlavice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Led panely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Hlasový asistenti 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Smart váha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Smart hodinky</a:t>
            </a:r>
          </a:p>
          <a:p>
            <a:pPr marL="384300" lvl="1" indent="-192150">
              <a:lnSpc>
                <a:spcPts val="2491"/>
              </a:lnSpc>
              <a:buFont typeface="Arial"/>
              <a:buChar char="•"/>
            </a:pPr>
            <a:r>
              <a:rPr lang="en-US" sz="1779" spc="-35">
                <a:solidFill>
                  <a:srgbClr val="FFFFFF"/>
                </a:solidFill>
                <a:latin typeface="Body Text"/>
              </a:rPr>
              <a:t>Detektor kouře a požáru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69376" y="531899"/>
            <a:ext cx="4752704" cy="47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Zvonek pro neslyšící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SOS tlačítko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Centrální řídicí jednotky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Zvětšovací lupa pro seniory s osvětlením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Chytrá klika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Mobilní úchytky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IP kamera pro detekci osob za dveřmi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Router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Vodík generátor láhev na vodu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Senzor nočního led svícení - detekce pádu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Chytrá varná konvice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Čistička vzduchu 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39">
                <a:solidFill>
                  <a:srgbClr val="FFFFFF"/>
                </a:solidFill>
                <a:latin typeface="Body Text"/>
              </a:rPr>
              <a:t>atd.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1187"/>
            <a:ext cx="2615051" cy="4464343"/>
            <a:chOff x="0" y="0"/>
            <a:chExt cx="2717788" cy="4639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7788" cy="4639733"/>
            </a:xfrm>
            <a:custGeom>
              <a:avLst/>
              <a:gdLst/>
              <a:ahLst/>
              <a:cxnLst/>
              <a:rect l="l" t="t" r="r" b="b"/>
              <a:pathLst>
                <a:path w="2717788" h="4639733">
                  <a:moveTo>
                    <a:pt x="0" y="0"/>
                  </a:moveTo>
                  <a:lnTo>
                    <a:pt x="2717788" y="0"/>
                  </a:lnTo>
                  <a:lnTo>
                    <a:pt x="2717788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6299" y="-171187"/>
            <a:ext cx="9228419" cy="7668741"/>
            <a:chOff x="0" y="0"/>
            <a:chExt cx="9590974" cy="79700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90974" cy="7970022"/>
            </a:xfrm>
            <a:custGeom>
              <a:avLst/>
              <a:gdLst/>
              <a:ahLst/>
              <a:cxnLst/>
              <a:rect l="l" t="t" r="r" b="b"/>
              <a:pathLst>
                <a:path w="9590974" h="7970022">
                  <a:moveTo>
                    <a:pt x="0" y="0"/>
                  </a:moveTo>
                  <a:lnTo>
                    <a:pt x="9590974" y="0"/>
                  </a:lnTo>
                  <a:lnTo>
                    <a:pt x="9590974" y="7970022"/>
                  </a:lnTo>
                  <a:lnTo>
                    <a:pt x="0" y="7970022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1520" y="678715"/>
            <a:ext cx="8047493" cy="232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Lůžko pro imobilní klienty pro nácvik péče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Aktivní antidekubitní matrace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Pasivní antidekubitní matrace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Zástěna pro péči při výměně INKO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Bezzápachový koš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Noční stolek s jídelní deskou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en-US" sz="1879" spc="-46">
                <a:solidFill>
                  <a:srgbClr val="FFFFFF"/>
                </a:solidFill>
                <a:latin typeface="Body Text"/>
              </a:rPr>
              <a:t>Nábytek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3663184"/>
            <a:ext cx="8165920" cy="29708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0255" y="149256"/>
            <a:ext cx="195479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 Bold"/>
              </a:rPr>
              <a:t>Vybavení IVC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1187"/>
            <a:ext cx="2615051" cy="4464343"/>
            <a:chOff x="0" y="0"/>
            <a:chExt cx="2717788" cy="4639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7788" cy="4639733"/>
            </a:xfrm>
            <a:custGeom>
              <a:avLst/>
              <a:gdLst/>
              <a:ahLst/>
              <a:cxnLst/>
              <a:rect l="l" t="t" r="r" b="b"/>
              <a:pathLst>
                <a:path w="2717788" h="4639733">
                  <a:moveTo>
                    <a:pt x="0" y="0"/>
                  </a:moveTo>
                  <a:lnTo>
                    <a:pt x="2717788" y="0"/>
                  </a:lnTo>
                  <a:lnTo>
                    <a:pt x="2717788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6299" y="-171187"/>
            <a:ext cx="9228419" cy="7668741"/>
            <a:chOff x="0" y="0"/>
            <a:chExt cx="9590974" cy="79700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90974" cy="7970022"/>
            </a:xfrm>
            <a:custGeom>
              <a:avLst/>
              <a:gdLst/>
              <a:ahLst/>
              <a:cxnLst/>
              <a:rect l="l" t="t" r="r" b="b"/>
              <a:pathLst>
                <a:path w="9590974" h="7970022">
                  <a:moveTo>
                    <a:pt x="0" y="0"/>
                  </a:moveTo>
                  <a:lnTo>
                    <a:pt x="9590974" y="0"/>
                  </a:lnTo>
                  <a:lnTo>
                    <a:pt x="9590974" y="7970022"/>
                  </a:lnTo>
                  <a:lnTo>
                    <a:pt x="0" y="7970022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1520" y="678715"/>
            <a:ext cx="8047493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Most – Městská správa sociálních služeb v Mostě – příspěvková organizace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Chomutov - Charita Litoměřice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Děčín - Domov pro seniory a pečovatelská služba Česká Kamenice, příspěvková organizace 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Louny – Domov pro seniory Podbořany, příspěvková organizace </a:t>
            </a:r>
          </a:p>
          <a:p>
            <a:pPr marL="405889" lvl="1" indent="-202945">
              <a:lnSpc>
                <a:spcPts val="2631"/>
              </a:lnSpc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Šluknovský výběžek – Domov „Srdce v dlaních“ – sociální služby Jiříkov </a:t>
            </a:r>
            <a:endParaRPr lang="en-US" sz="1879" spc="-46" dirty="0">
              <a:solidFill>
                <a:schemeClr val="bg1"/>
              </a:solidFill>
              <a:latin typeface="Body Tex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3663184"/>
            <a:ext cx="8047493" cy="29708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0254" y="149256"/>
            <a:ext cx="3073545" cy="32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cs-CZ" sz="1999" dirty="0">
                <a:solidFill>
                  <a:srgbClr val="FFFFFF"/>
                </a:solidFill>
                <a:latin typeface="Public Sans Bold"/>
              </a:rPr>
              <a:t>Nově zřízená</a:t>
            </a:r>
            <a:r>
              <a:rPr lang="en-US" sz="1999" dirty="0">
                <a:solidFill>
                  <a:srgbClr val="FFFFFF"/>
                </a:solidFill>
                <a:latin typeface="Public Sans Bold"/>
              </a:rPr>
              <a:t> IVC</a:t>
            </a:r>
          </a:p>
        </p:txBody>
      </p:sp>
    </p:spTree>
    <p:extLst>
      <p:ext uri="{BB962C8B-B14F-4D97-AF65-F5344CB8AC3E}">
        <p14:creationId xmlns:p14="http://schemas.microsoft.com/office/powerpoint/2010/main" val="359838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1187"/>
            <a:ext cx="2615051" cy="4464343"/>
            <a:chOff x="0" y="0"/>
            <a:chExt cx="2717788" cy="4639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7788" cy="4639733"/>
            </a:xfrm>
            <a:custGeom>
              <a:avLst/>
              <a:gdLst/>
              <a:ahLst/>
              <a:cxnLst/>
              <a:rect l="l" t="t" r="r" b="b"/>
              <a:pathLst>
                <a:path w="2717788" h="4639733">
                  <a:moveTo>
                    <a:pt x="0" y="0"/>
                  </a:moveTo>
                  <a:lnTo>
                    <a:pt x="2717788" y="0"/>
                  </a:lnTo>
                  <a:lnTo>
                    <a:pt x="2717788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6299" y="-171187"/>
            <a:ext cx="9228419" cy="7668741"/>
            <a:chOff x="0" y="0"/>
            <a:chExt cx="9590974" cy="79700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90974" cy="7970022"/>
            </a:xfrm>
            <a:custGeom>
              <a:avLst/>
              <a:gdLst/>
              <a:ahLst/>
              <a:cxnLst/>
              <a:rect l="l" t="t" r="r" b="b"/>
              <a:pathLst>
                <a:path w="9590974" h="7970022">
                  <a:moveTo>
                    <a:pt x="0" y="0"/>
                  </a:moveTo>
                  <a:lnTo>
                    <a:pt x="9590974" y="0"/>
                  </a:lnTo>
                  <a:lnTo>
                    <a:pt x="9590974" y="7970022"/>
                  </a:lnTo>
                  <a:lnTo>
                    <a:pt x="0" y="7970022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0255" y="149256"/>
            <a:ext cx="195479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 Bold"/>
              </a:rPr>
              <a:t>Vybavení IVC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9596" y="857543"/>
            <a:ext cx="8361825" cy="375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Invalidní vozík pro nácvik přesunu klienta z lůžka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Polohovací pomůcky pro nácvik péče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Pomůcky do koupelny a na WC pro nácvik péče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Přesouvací pomůcky pro imobilní klienty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Trenažér horních a dolních končetin pro nácvik péče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Hygienické potřeby pro nácvik péče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Kosmetika pro seniory pro nácvik péče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Kyslíkový koncentrátor pro nácvik péče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Vybavení lůžka (povlečení, peřina, polštář)</a:t>
            </a:r>
          </a:p>
          <a:p>
            <a:pPr marL="427479" lvl="1" indent="-213739">
              <a:lnSpc>
                <a:spcPts val="2771"/>
              </a:lnSpc>
              <a:buFont typeface="Arial"/>
              <a:buChar char="•"/>
            </a:pPr>
            <a:r>
              <a:rPr lang="en-US" sz="1979" spc="-49">
                <a:solidFill>
                  <a:srgbClr val="FFFFFF"/>
                </a:solidFill>
                <a:latin typeface="Body Text"/>
              </a:rPr>
              <a:t>Polohovací podložka a polohovatelné křeslo pro péči</a:t>
            </a:r>
          </a:p>
          <a:p>
            <a:pPr>
              <a:lnSpc>
                <a:spcPts val="2771"/>
              </a:lnSpc>
            </a:pPr>
            <a:endParaRPr lang="en-US" sz="1979" spc="-49">
              <a:solidFill>
                <a:srgbClr val="FFFFFF"/>
              </a:solidFill>
              <a:latin typeface="Body Tex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 t="37805" b="30168"/>
          <a:stretch>
            <a:fillRect/>
          </a:stretch>
        </p:blipFill>
        <p:spPr>
          <a:xfrm>
            <a:off x="375431" y="-17171"/>
            <a:ext cx="8968714" cy="16699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62183" y="-1732070"/>
            <a:ext cx="1075227" cy="9047270"/>
            <a:chOff x="0" y="0"/>
            <a:chExt cx="563214" cy="4739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214" cy="4739046"/>
            </a:xfrm>
            <a:custGeom>
              <a:avLst/>
              <a:gdLst/>
              <a:ahLst/>
              <a:cxnLst/>
              <a:rect l="l" t="t" r="r" b="b"/>
              <a:pathLst>
                <a:path w="563214" h="4739046">
                  <a:moveTo>
                    <a:pt x="0" y="0"/>
                  </a:moveTo>
                  <a:lnTo>
                    <a:pt x="563214" y="0"/>
                  </a:lnTo>
                  <a:lnTo>
                    <a:pt x="563214" y="4739046"/>
                  </a:lnTo>
                  <a:lnTo>
                    <a:pt x="0" y="4739046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609600" y="1806972"/>
            <a:ext cx="6012930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cs-CZ" sz="3500" dirty="0">
                <a:solidFill>
                  <a:srgbClr val="1F2559"/>
                </a:solidFill>
                <a:latin typeface="Public Sans Bold"/>
              </a:rPr>
              <a:t>Kontakty: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4BE88-5138-267D-A9C9-9F3659500CA7}"/>
              </a:ext>
            </a:extLst>
          </p:cNvPr>
          <p:cNvSpPr txBox="1"/>
          <p:nvPr/>
        </p:nvSpPr>
        <p:spPr>
          <a:xfrm>
            <a:off x="1143000" y="2708047"/>
            <a:ext cx="754380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5402" lvl="1" indent="-287701" algn="just">
              <a:lnSpc>
                <a:spcPts val="3731"/>
              </a:lnSpc>
              <a:buFont typeface="Arial"/>
              <a:buChar char="•"/>
            </a:pPr>
            <a:r>
              <a:rPr lang="cs-CZ" sz="2665" spc="-53" dirty="0">
                <a:solidFill>
                  <a:srgbClr val="000000"/>
                </a:solidFill>
                <a:latin typeface="Body Text"/>
              </a:rPr>
              <a:t>Hlavní projektový manažer: </a:t>
            </a:r>
          </a:p>
          <a:p>
            <a:pPr marL="287701" lvl="1" algn="just">
              <a:lnSpc>
                <a:spcPts val="3731"/>
              </a:lnSpc>
            </a:pPr>
            <a:r>
              <a:rPr lang="cs-CZ" sz="2665" spc="-53" dirty="0">
                <a:solidFill>
                  <a:srgbClr val="000000"/>
                </a:solidFill>
                <a:latin typeface="Body Text"/>
              </a:rPr>
              <a:t>    Ladislav Marek, tel.: 702 </a:t>
            </a:r>
            <a:r>
              <a:rPr lang="cs-CZ" sz="2665" spc="-53">
                <a:solidFill>
                  <a:srgbClr val="000000"/>
                </a:solidFill>
                <a:latin typeface="Body Text"/>
              </a:rPr>
              <a:t>064 653</a:t>
            </a:r>
          </a:p>
          <a:p>
            <a:pPr marL="287701" lvl="1" algn="just">
              <a:lnSpc>
                <a:spcPts val="3731"/>
              </a:lnSpc>
            </a:pPr>
            <a:endParaRPr lang="cs-CZ" sz="2665" spc="-53" dirty="0">
              <a:solidFill>
                <a:srgbClr val="000000"/>
              </a:solidFill>
              <a:latin typeface="Body Text"/>
            </a:endParaRPr>
          </a:p>
          <a:p>
            <a:pPr marL="575402" lvl="1" indent="-287701" algn="just">
              <a:lnSpc>
                <a:spcPts val="3731"/>
              </a:lnSpc>
              <a:buFont typeface="Arial"/>
              <a:buChar char="•"/>
            </a:pPr>
            <a:r>
              <a:rPr lang="cs-CZ" sz="2665" spc="-53" dirty="0">
                <a:latin typeface="Body Text"/>
              </a:rPr>
              <a:t>Koordinátor poskytovatelů soc. služeb: </a:t>
            </a:r>
          </a:p>
          <a:p>
            <a:pPr marL="287701" lvl="1" algn="just">
              <a:lnSpc>
                <a:spcPts val="3731"/>
              </a:lnSpc>
            </a:pPr>
            <a:r>
              <a:rPr lang="cs-CZ" sz="2665" spc="-53" dirty="0">
                <a:latin typeface="Body Text"/>
              </a:rPr>
              <a:t>    Mgr. Hana Mureşan, tel.: 604 211 820</a:t>
            </a:r>
          </a:p>
          <a:p>
            <a:pPr algn="just">
              <a:lnSpc>
                <a:spcPts val="3731"/>
              </a:lnSpc>
            </a:pPr>
            <a:endParaRPr lang="cs-CZ" sz="2665" spc="-53" dirty="0">
              <a:solidFill>
                <a:srgbClr val="000000"/>
              </a:solidFill>
              <a:latin typeface="Body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9780" y="5240522"/>
            <a:ext cx="2831501" cy="19678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32993" y="-1732070"/>
            <a:ext cx="1075227" cy="9047270"/>
            <a:chOff x="0" y="0"/>
            <a:chExt cx="563214" cy="4739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214" cy="4739046"/>
            </a:xfrm>
            <a:custGeom>
              <a:avLst/>
              <a:gdLst/>
              <a:ahLst/>
              <a:cxnLst/>
              <a:rect l="l" t="t" r="r" b="b"/>
              <a:pathLst>
                <a:path w="563214" h="4739046">
                  <a:moveTo>
                    <a:pt x="0" y="0"/>
                  </a:moveTo>
                  <a:lnTo>
                    <a:pt x="563214" y="0"/>
                  </a:lnTo>
                  <a:lnTo>
                    <a:pt x="563214" y="4739046"/>
                  </a:lnTo>
                  <a:lnTo>
                    <a:pt x="0" y="4739046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5811" y="5537763"/>
            <a:ext cx="990420" cy="32584"/>
            <a:chOff x="0" y="0"/>
            <a:chExt cx="518792" cy="170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8791" cy="17068"/>
            </a:xfrm>
            <a:custGeom>
              <a:avLst/>
              <a:gdLst/>
              <a:ahLst/>
              <a:cxnLst/>
              <a:rect l="l" t="t" r="r" b="b"/>
              <a:pathLst>
                <a:path w="518791" h="17068">
                  <a:moveTo>
                    <a:pt x="0" y="0"/>
                  </a:moveTo>
                  <a:lnTo>
                    <a:pt x="518791" y="0"/>
                  </a:lnTo>
                  <a:lnTo>
                    <a:pt x="518791" y="17068"/>
                  </a:lnTo>
                  <a:lnTo>
                    <a:pt x="0" y="1706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10144" y="353465"/>
            <a:ext cx="3773381" cy="39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1F2559"/>
                </a:solidFill>
                <a:latin typeface="Public Sans Bold"/>
              </a:rPr>
              <a:t>Digitalizace umožní: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1520" y="905937"/>
            <a:ext cx="7620541" cy="140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cs-CZ" sz="1999" dirty="0">
                <a:solidFill>
                  <a:srgbClr val="000000"/>
                </a:solidFill>
                <a:latin typeface="Public Sans"/>
              </a:rPr>
              <a:t>Zrychlení vykazování poskytnutých úkonů ze strany pečovatelských služeb, což pečovatelkám podstatným způsobem ulehčí od nezbytné administrativy a umožní jim věnovat více času přímé péči;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2484547"/>
            <a:ext cx="7620541" cy="140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cs-CZ" sz="1999" dirty="0">
                <a:solidFill>
                  <a:srgbClr val="000000"/>
                </a:solidFill>
                <a:latin typeface="Public Sans"/>
              </a:rPr>
              <a:t>okamžité sdílení dat o poskytnutých úkonech s rodinnými příslušníky uživatelů služeb povede ke zkvalitnění sdílené péče (neformálně pečující budou detailně vždy vědět jaké úkony byly jejich rodinnému příslušníku poskytnuty);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4328723"/>
            <a:ext cx="7620541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cs-CZ" sz="2000" dirty="0" err="1">
                <a:solidFill>
                  <a:srgbClr val="000000"/>
                </a:solidFill>
                <a:latin typeface="Public Sans"/>
              </a:rPr>
              <a:t>Provazba</a:t>
            </a:r>
            <a:r>
              <a:rPr lang="cs-CZ" sz="2000" dirty="0">
                <a:solidFill>
                  <a:srgbClr val="000000"/>
                </a:solidFill>
                <a:latin typeface="Public Sans"/>
              </a:rPr>
              <a:t> na účetnictví poskytovatelů sociálních služeb umožní efektivní a kvalitní řízení  pečovatelských služeb ze strany vedoucích služeb. 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85811" y="953562"/>
            <a:ext cx="110946" cy="110946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30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487224" y="2532172"/>
            <a:ext cx="110946" cy="110946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30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42697" y="4462393"/>
            <a:ext cx="110946" cy="110946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30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4725" y="748998"/>
            <a:ext cx="7413485" cy="1577323"/>
            <a:chOff x="0" y="0"/>
            <a:chExt cx="4511550" cy="959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1550" cy="959896"/>
            </a:xfrm>
            <a:custGeom>
              <a:avLst/>
              <a:gdLst/>
              <a:ahLst/>
              <a:cxnLst/>
              <a:rect l="l" t="t" r="r" b="b"/>
              <a:pathLst>
                <a:path w="4511550" h="959896">
                  <a:moveTo>
                    <a:pt x="0" y="0"/>
                  </a:moveTo>
                  <a:lnTo>
                    <a:pt x="4511550" y="0"/>
                  </a:lnTo>
                  <a:lnTo>
                    <a:pt x="4511550" y="959896"/>
                  </a:lnTo>
                  <a:lnTo>
                    <a:pt x="0" y="959896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0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9451" y="161956"/>
            <a:ext cx="1672408" cy="1156346"/>
            <a:chOff x="0" y="0"/>
            <a:chExt cx="812800" cy="561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61991"/>
            </a:xfrm>
            <a:custGeom>
              <a:avLst/>
              <a:gdLst/>
              <a:ahLst/>
              <a:cxnLst/>
              <a:rect l="l" t="t" r="r" b="b"/>
              <a:pathLst>
                <a:path w="812800" h="561991">
                  <a:moveTo>
                    <a:pt x="87955" y="0"/>
                  </a:moveTo>
                  <a:lnTo>
                    <a:pt x="724845" y="0"/>
                  </a:lnTo>
                  <a:cubicBezTo>
                    <a:pt x="748172" y="0"/>
                    <a:pt x="770544" y="9267"/>
                    <a:pt x="787039" y="25761"/>
                  </a:cubicBezTo>
                  <a:cubicBezTo>
                    <a:pt x="803533" y="42256"/>
                    <a:pt x="812800" y="64628"/>
                    <a:pt x="812800" y="87955"/>
                  </a:cubicBezTo>
                  <a:lnTo>
                    <a:pt x="812800" y="474036"/>
                  </a:lnTo>
                  <a:cubicBezTo>
                    <a:pt x="812800" y="497363"/>
                    <a:pt x="803533" y="519735"/>
                    <a:pt x="787039" y="536229"/>
                  </a:cubicBezTo>
                  <a:cubicBezTo>
                    <a:pt x="770544" y="552724"/>
                    <a:pt x="748172" y="561991"/>
                    <a:pt x="724845" y="561991"/>
                  </a:cubicBezTo>
                  <a:lnTo>
                    <a:pt x="87955" y="561991"/>
                  </a:lnTo>
                  <a:cubicBezTo>
                    <a:pt x="64628" y="561991"/>
                    <a:pt x="42256" y="552724"/>
                    <a:pt x="25761" y="536229"/>
                  </a:cubicBezTo>
                  <a:cubicBezTo>
                    <a:pt x="9267" y="519735"/>
                    <a:pt x="0" y="497363"/>
                    <a:pt x="0" y="474036"/>
                  </a:cubicBezTo>
                  <a:lnTo>
                    <a:pt x="0" y="87955"/>
                  </a:lnTo>
                  <a:cubicBezTo>
                    <a:pt x="0" y="64628"/>
                    <a:pt x="9267" y="42256"/>
                    <a:pt x="25761" y="25761"/>
                  </a:cubicBezTo>
                  <a:cubicBezTo>
                    <a:pt x="42256" y="9267"/>
                    <a:pt x="64628" y="0"/>
                    <a:pt x="879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30FFF"/>
              </a:solidFill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23345" tIns="23345" rIns="23345" bIns="23345" rtlCol="0" anchor="ctr"/>
            <a:lstStyle/>
            <a:p>
              <a:pPr marL="0" lvl="0" indent="0" algn="ctr">
                <a:lnSpc>
                  <a:spcPts val="6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3938" y="686736"/>
            <a:ext cx="1343434" cy="41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4"/>
              </a:lnSpc>
            </a:pPr>
            <a:r>
              <a:rPr lang="en-US" sz="1181" spc="-23">
                <a:solidFill>
                  <a:srgbClr val="000000"/>
                </a:solidFill>
                <a:latin typeface="Body Text"/>
              </a:rPr>
              <a:t>Celé území </a:t>
            </a:r>
          </a:p>
          <a:p>
            <a:pPr marL="0" lvl="0" indent="0" algn="ctr">
              <a:lnSpc>
                <a:spcPts val="1654"/>
              </a:lnSpc>
              <a:spcBef>
                <a:spcPct val="0"/>
              </a:spcBef>
            </a:pPr>
            <a:r>
              <a:rPr lang="en-US" sz="1181" spc="-23">
                <a:solidFill>
                  <a:srgbClr val="000000"/>
                </a:solidFill>
                <a:latin typeface="Body Text"/>
              </a:rPr>
              <a:t>Ústeckého kraje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3938" y="308768"/>
            <a:ext cx="1343434" cy="22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63"/>
              </a:lnSpc>
            </a:pPr>
            <a:r>
              <a:rPr lang="en-US" sz="1227">
                <a:solidFill>
                  <a:srgbClr val="030FFF"/>
                </a:solidFill>
                <a:latin typeface="Body Text Bold"/>
              </a:rPr>
              <a:t>Území realizace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168676" y="161956"/>
            <a:ext cx="1672408" cy="1161969"/>
            <a:chOff x="0" y="0"/>
            <a:chExt cx="812800" cy="564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564724"/>
            </a:xfrm>
            <a:custGeom>
              <a:avLst/>
              <a:gdLst/>
              <a:ahLst/>
              <a:cxnLst/>
              <a:rect l="l" t="t" r="r" b="b"/>
              <a:pathLst>
                <a:path w="812800" h="564724">
                  <a:moveTo>
                    <a:pt x="87955" y="0"/>
                  </a:moveTo>
                  <a:lnTo>
                    <a:pt x="724845" y="0"/>
                  </a:lnTo>
                  <a:cubicBezTo>
                    <a:pt x="748172" y="0"/>
                    <a:pt x="770544" y="9267"/>
                    <a:pt x="787039" y="25761"/>
                  </a:cubicBezTo>
                  <a:cubicBezTo>
                    <a:pt x="803533" y="42256"/>
                    <a:pt x="812800" y="64628"/>
                    <a:pt x="812800" y="87955"/>
                  </a:cubicBezTo>
                  <a:lnTo>
                    <a:pt x="812800" y="476769"/>
                  </a:lnTo>
                  <a:cubicBezTo>
                    <a:pt x="812800" y="500096"/>
                    <a:pt x="803533" y="522468"/>
                    <a:pt x="787039" y="538962"/>
                  </a:cubicBezTo>
                  <a:cubicBezTo>
                    <a:pt x="770544" y="555457"/>
                    <a:pt x="748172" y="564724"/>
                    <a:pt x="724845" y="564724"/>
                  </a:cubicBezTo>
                  <a:lnTo>
                    <a:pt x="87955" y="564724"/>
                  </a:lnTo>
                  <a:cubicBezTo>
                    <a:pt x="64628" y="564724"/>
                    <a:pt x="42256" y="555457"/>
                    <a:pt x="25761" y="538962"/>
                  </a:cubicBezTo>
                  <a:cubicBezTo>
                    <a:pt x="9267" y="522468"/>
                    <a:pt x="0" y="500096"/>
                    <a:pt x="0" y="476769"/>
                  </a:cubicBezTo>
                  <a:lnTo>
                    <a:pt x="0" y="87955"/>
                  </a:lnTo>
                  <a:cubicBezTo>
                    <a:pt x="0" y="64628"/>
                    <a:pt x="9267" y="42256"/>
                    <a:pt x="25761" y="25761"/>
                  </a:cubicBezTo>
                  <a:cubicBezTo>
                    <a:pt x="42256" y="9267"/>
                    <a:pt x="64628" y="0"/>
                    <a:pt x="879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30FFF"/>
              </a:solidFill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23345" tIns="23345" rIns="23345" bIns="23345" rtlCol="0" anchor="ctr"/>
            <a:lstStyle/>
            <a:p>
              <a:pPr algn="ctr">
                <a:lnSpc>
                  <a:spcPts val="63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33162" y="810162"/>
            <a:ext cx="1343434" cy="20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4"/>
              </a:lnSpc>
              <a:spcBef>
                <a:spcPct val="0"/>
              </a:spcBef>
            </a:pPr>
            <a:r>
              <a:rPr lang="en-US" sz="1181" spc="-23">
                <a:solidFill>
                  <a:srgbClr val="000000"/>
                </a:solidFill>
                <a:latin typeface="Body Text"/>
              </a:rPr>
              <a:t>48 měsíců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3162" y="214109"/>
            <a:ext cx="1343434" cy="46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3"/>
              </a:lnSpc>
            </a:pPr>
            <a:r>
              <a:rPr lang="en-US" sz="1227">
                <a:solidFill>
                  <a:srgbClr val="030FFF"/>
                </a:solidFill>
                <a:latin typeface="Body Text Bold"/>
              </a:rPr>
              <a:t>Předpokládaná délka projektu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113288" y="1532709"/>
            <a:ext cx="1672408" cy="1347073"/>
            <a:chOff x="0" y="0"/>
            <a:chExt cx="812800" cy="6546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54685"/>
            </a:xfrm>
            <a:custGeom>
              <a:avLst/>
              <a:gdLst/>
              <a:ahLst/>
              <a:cxnLst/>
              <a:rect l="l" t="t" r="r" b="b"/>
              <a:pathLst>
                <a:path w="812800" h="654685">
                  <a:moveTo>
                    <a:pt x="87955" y="0"/>
                  </a:moveTo>
                  <a:lnTo>
                    <a:pt x="724845" y="0"/>
                  </a:lnTo>
                  <a:cubicBezTo>
                    <a:pt x="748172" y="0"/>
                    <a:pt x="770544" y="9267"/>
                    <a:pt x="787039" y="25761"/>
                  </a:cubicBezTo>
                  <a:cubicBezTo>
                    <a:pt x="803533" y="42256"/>
                    <a:pt x="812800" y="64628"/>
                    <a:pt x="812800" y="87955"/>
                  </a:cubicBezTo>
                  <a:lnTo>
                    <a:pt x="812800" y="566731"/>
                  </a:lnTo>
                  <a:cubicBezTo>
                    <a:pt x="812800" y="615307"/>
                    <a:pt x="773421" y="654685"/>
                    <a:pt x="724845" y="654685"/>
                  </a:cubicBezTo>
                  <a:lnTo>
                    <a:pt x="87955" y="654685"/>
                  </a:lnTo>
                  <a:cubicBezTo>
                    <a:pt x="64628" y="654685"/>
                    <a:pt x="42256" y="645419"/>
                    <a:pt x="25761" y="628924"/>
                  </a:cubicBezTo>
                  <a:cubicBezTo>
                    <a:pt x="9267" y="612429"/>
                    <a:pt x="0" y="590058"/>
                    <a:pt x="0" y="566731"/>
                  </a:cubicBezTo>
                  <a:lnTo>
                    <a:pt x="0" y="87955"/>
                  </a:lnTo>
                  <a:cubicBezTo>
                    <a:pt x="0" y="64628"/>
                    <a:pt x="9267" y="42256"/>
                    <a:pt x="25761" y="25761"/>
                  </a:cubicBezTo>
                  <a:cubicBezTo>
                    <a:pt x="42256" y="9267"/>
                    <a:pt x="64628" y="0"/>
                    <a:pt x="879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30FFF"/>
              </a:solidFill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23345" tIns="23345" rIns="23345" bIns="23345" rtlCol="0" anchor="ctr"/>
            <a:lstStyle/>
            <a:p>
              <a:pPr marL="0" lvl="0" indent="0" algn="ctr">
                <a:lnSpc>
                  <a:spcPts val="6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277775" y="2134971"/>
            <a:ext cx="1343434" cy="53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2008" lvl="1" indent="-106004">
              <a:lnSpc>
                <a:spcPts val="1374"/>
              </a:lnSpc>
              <a:buFont typeface="Arial"/>
              <a:buChar char="•"/>
            </a:pPr>
            <a:r>
              <a:rPr lang="en-US" sz="981" spc="-19" dirty="0">
                <a:solidFill>
                  <a:srgbClr val="000000"/>
                </a:solidFill>
                <a:latin typeface="Body Text"/>
              </a:rPr>
              <a:t>Charita </a:t>
            </a:r>
            <a:r>
              <a:rPr lang="en-US" sz="981" spc="-19" dirty="0" err="1">
                <a:solidFill>
                  <a:srgbClr val="000000"/>
                </a:solidFill>
                <a:latin typeface="Body Text"/>
              </a:rPr>
              <a:t>Litoměřice</a:t>
            </a:r>
            <a:endParaRPr lang="en-US" sz="981" spc="-19" dirty="0">
              <a:solidFill>
                <a:srgbClr val="000000"/>
              </a:solidFill>
              <a:latin typeface="Body Text"/>
            </a:endParaRPr>
          </a:p>
          <a:p>
            <a:pPr marL="212008" lvl="1" indent="-106004">
              <a:lnSpc>
                <a:spcPts val="1374"/>
              </a:lnSpc>
              <a:buFont typeface="Arial"/>
              <a:buChar char="•"/>
            </a:pPr>
            <a:r>
              <a:rPr lang="en-US" sz="981" spc="-19" dirty="0" err="1">
                <a:solidFill>
                  <a:srgbClr val="000000"/>
                </a:solidFill>
                <a:latin typeface="Body Text"/>
              </a:rPr>
              <a:t>Datové</a:t>
            </a:r>
            <a:r>
              <a:rPr lang="en-US" sz="981" spc="-19" dirty="0">
                <a:solidFill>
                  <a:srgbClr val="000000"/>
                </a:solidFill>
                <a:latin typeface="Body Text"/>
              </a:rPr>
              <a:t> centrum </a:t>
            </a:r>
            <a:r>
              <a:rPr lang="en-US" sz="981" spc="-19" dirty="0" err="1">
                <a:solidFill>
                  <a:srgbClr val="000000"/>
                </a:solidFill>
                <a:latin typeface="Body Text"/>
              </a:rPr>
              <a:t>Ústeckého</a:t>
            </a:r>
            <a:r>
              <a:rPr lang="en-US" sz="981" spc="-19" dirty="0">
                <a:solidFill>
                  <a:srgbClr val="000000"/>
                </a:solidFill>
                <a:latin typeface="Body Text"/>
              </a:rPr>
              <a:t> </a:t>
            </a:r>
            <a:r>
              <a:rPr lang="en-US" sz="981" spc="-19" dirty="0" err="1">
                <a:solidFill>
                  <a:srgbClr val="000000"/>
                </a:solidFill>
                <a:latin typeface="Body Text"/>
              </a:rPr>
              <a:t>kraje</a:t>
            </a:r>
            <a:r>
              <a:rPr lang="en-US" sz="981" spc="-19" dirty="0">
                <a:solidFill>
                  <a:srgbClr val="000000"/>
                </a:solidFill>
                <a:latin typeface="Body Text"/>
              </a:rPr>
              <a:t>, p. 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77775" y="1561066"/>
            <a:ext cx="1343434" cy="46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3"/>
              </a:lnSpc>
            </a:pPr>
            <a:r>
              <a:rPr lang="en-US" sz="1227">
                <a:solidFill>
                  <a:srgbClr val="030FFF"/>
                </a:solidFill>
                <a:latin typeface="Body Text Bold"/>
              </a:rPr>
              <a:t>Partneři</a:t>
            </a:r>
          </a:p>
          <a:p>
            <a:pPr marL="0" lvl="0" indent="0" algn="ctr">
              <a:lnSpc>
                <a:spcPts val="1963"/>
              </a:lnSpc>
            </a:pPr>
            <a:r>
              <a:rPr lang="en-US" sz="1227">
                <a:solidFill>
                  <a:srgbClr val="030FFF"/>
                </a:solidFill>
                <a:latin typeface="Body Text Bold"/>
              </a:rPr>
              <a:t>projektu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224063" y="1532709"/>
            <a:ext cx="1672408" cy="1347073"/>
            <a:chOff x="0" y="0"/>
            <a:chExt cx="812800" cy="6546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54685"/>
            </a:xfrm>
            <a:custGeom>
              <a:avLst/>
              <a:gdLst/>
              <a:ahLst/>
              <a:cxnLst/>
              <a:rect l="l" t="t" r="r" b="b"/>
              <a:pathLst>
                <a:path w="812800" h="654685">
                  <a:moveTo>
                    <a:pt x="87955" y="0"/>
                  </a:moveTo>
                  <a:lnTo>
                    <a:pt x="724845" y="0"/>
                  </a:lnTo>
                  <a:cubicBezTo>
                    <a:pt x="748172" y="0"/>
                    <a:pt x="770544" y="9267"/>
                    <a:pt x="787039" y="25761"/>
                  </a:cubicBezTo>
                  <a:cubicBezTo>
                    <a:pt x="803533" y="42256"/>
                    <a:pt x="812800" y="64628"/>
                    <a:pt x="812800" y="87955"/>
                  </a:cubicBezTo>
                  <a:lnTo>
                    <a:pt x="812800" y="566731"/>
                  </a:lnTo>
                  <a:cubicBezTo>
                    <a:pt x="812800" y="615307"/>
                    <a:pt x="773421" y="654685"/>
                    <a:pt x="724845" y="654685"/>
                  </a:cubicBezTo>
                  <a:lnTo>
                    <a:pt x="87955" y="654685"/>
                  </a:lnTo>
                  <a:cubicBezTo>
                    <a:pt x="64628" y="654685"/>
                    <a:pt x="42256" y="645419"/>
                    <a:pt x="25761" y="628924"/>
                  </a:cubicBezTo>
                  <a:cubicBezTo>
                    <a:pt x="9267" y="612429"/>
                    <a:pt x="0" y="590058"/>
                    <a:pt x="0" y="566731"/>
                  </a:cubicBezTo>
                  <a:lnTo>
                    <a:pt x="0" y="87955"/>
                  </a:lnTo>
                  <a:cubicBezTo>
                    <a:pt x="0" y="64628"/>
                    <a:pt x="9267" y="42256"/>
                    <a:pt x="25761" y="25761"/>
                  </a:cubicBezTo>
                  <a:cubicBezTo>
                    <a:pt x="42256" y="9267"/>
                    <a:pt x="64628" y="0"/>
                    <a:pt x="879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30FFF"/>
              </a:solidFill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23345" tIns="23345" rIns="23345" bIns="23345" rtlCol="0" anchor="ctr"/>
            <a:lstStyle/>
            <a:p>
              <a:pPr marL="0" lvl="0" indent="0" algn="ctr">
                <a:lnSpc>
                  <a:spcPts val="6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388550" y="2155664"/>
            <a:ext cx="1343434" cy="23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34"/>
              </a:lnSpc>
            </a:pPr>
            <a:r>
              <a:rPr lang="en-US" sz="1381" spc="-27">
                <a:solidFill>
                  <a:srgbClr val="000000"/>
                </a:solidFill>
                <a:latin typeface="Body Text"/>
              </a:rPr>
              <a:t>Ústecký kraj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88550" y="1561066"/>
            <a:ext cx="1343434" cy="46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3"/>
              </a:lnSpc>
            </a:pPr>
            <a:r>
              <a:rPr lang="en-US" sz="1227">
                <a:solidFill>
                  <a:srgbClr val="030FFF"/>
                </a:solidFill>
                <a:latin typeface="Body Text Bold"/>
              </a:rPr>
              <a:t>Realizátor projektu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058214" y="168013"/>
            <a:ext cx="1672408" cy="1161969"/>
            <a:chOff x="0" y="0"/>
            <a:chExt cx="812800" cy="5647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564724"/>
            </a:xfrm>
            <a:custGeom>
              <a:avLst/>
              <a:gdLst/>
              <a:ahLst/>
              <a:cxnLst/>
              <a:rect l="l" t="t" r="r" b="b"/>
              <a:pathLst>
                <a:path w="812800" h="564724">
                  <a:moveTo>
                    <a:pt x="87955" y="0"/>
                  </a:moveTo>
                  <a:lnTo>
                    <a:pt x="724845" y="0"/>
                  </a:lnTo>
                  <a:cubicBezTo>
                    <a:pt x="748172" y="0"/>
                    <a:pt x="770544" y="9267"/>
                    <a:pt x="787039" y="25761"/>
                  </a:cubicBezTo>
                  <a:cubicBezTo>
                    <a:pt x="803533" y="42256"/>
                    <a:pt x="812800" y="64628"/>
                    <a:pt x="812800" y="87955"/>
                  </a:cubicBezTo>
                  <a:lnTo>
                    <a:pt x="812800" y="476769"/>
                  </a:lnTo>
                  <a:cubicBezTo>
                    <a:pt x="812800" y="500096"/>
                    <a:pt x="803533" y="522468"/>
                    <a:pt x="787039" y="538962"/>
                  </a:cubicBezTo>
                  <a:cubicBezTo>
                    <a:pt x="770544" y="555457"/>
                    <a:pt x="748172" y="564724"/>
                    <a:pt x="724845" y="564724"/>
                  </a:cubicBezTo>
                  <a:lnTo>
                    <a:pt x="87955" y="564724"/>
                  </a:lnTo>
                  <a:cubicBezTo>
                    <a:pt x="64628" y="564724"/>
                    <a:pt x="42256" y="555457"/>
                    <a:pt x="25761" y="538962"/>
                  </a:cubicBezTo>
                  <a:cubicBezTo>
                    <a:pt x="9267" y="522468"/>
                    <a:pt x="0" y="500096"/>
                    <a:pt x="0" y="476769"/>
                  </a:cubicBezTo>
                  <a:lnTo>
                    <a:pt x="0" y="87955"/>
                  </a:lnTo>
                  <a:cubicBezTo>
                    <a:pt x="0" y="64628"/>
                    <a:pt x="9267" y="42256"/>
                    <a:pt x="25761" y="25761"/>
                  </a:cubicBezTo>
                  <a:cubicBezTo>
                    <a:pt x="42256" y="9267"/>
                    <a:pt x="64628" y="0"/>
                    <a:pt x="8795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30FFF"/>
              </a:solidFill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23345" tIns="23345" rIns="23345" bIns="23345" rtlCol="0" anchor="ctr"/>
            <a:lstStyle/>
            <a:p>
              <a:pPr algn="ctr">
                <a:lnSpc>
                  <a:spcPts val="63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222701" y="825744"/>
            <a:ext cx="1343434" cy="37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 spc="-21">
                <a:solidFill>
                  <a:srgbClr val="000000"/>
                </a:solidFill>
                <a:latin typeface="Body Text"/>
              </a:rPr>
              <a:t>OP Spravedlivá transformace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22701" y="220166"/>
            <a:ext cx="1343434" cy="46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3"/>
              </a:lnSpc>
            </a:pPr>
            <a:r>
              <a:rPr lang="en-US" sz="1227">
                <a:solidFill>
                  <a:srgbClr val="030FFF"/>
                </a:solidFill>
                <a:latin typeface="Body Text Bold"/>
              </a:rPr>
              <a:t>Předpokládaný zdroj financování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-398920" y="-2008603"/>
            <a:ext cx="1075227" cy="7944936"/>
            <a:chOff x="0" y="0"/>
            <a:chExt cx="563214" cy="416163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63214" cy="4161633"/>
            </a:xfrm>
            <a:custGeom>
              <a:avLst/>
              <a:gdLst/>
              <a:ahLst/>
              <a:cxnLst/>
              <a:rect l="l" t="t" r="r" b="b"/>
              <a:pathLst>
                <a:path w="563214" h="4161633">
                  <a:moveTo>
                    <a:pt x="0" y="0"/>
                  </a:moveTo>
                  <a:lnTo>
                    <a:pt x="563214" y="0"/>
                  </a:lnTo>
                  <a:lnTo>
                    <a:pt x="563214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31268" y="3431823"/>
            <a:ext cx="3809815" cy="296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Nově vyvinutý SW pro potřeby pečovatelských služeb implementovaný všemi poskytovateli pečovatelských služeb na území Ústeckého kraje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 Cca 500 podpořených pracovníků pečovatelských služeb (vzdělávání)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5 nově zřízených a vybavených IVC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1 IVC sloužící k podpoře k testování a vývoji asistivních technologií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6460" y="3051233"/>
            <a:ext cx="2820366" cy="22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20"/>
              </a:lnSpc>
            </a:pPr>
            <a:r>
              <a:rPr lang="en-US" sz="1200">
                <a:solidFill>
                  <a:srgbClr val="091948"/>
                </a:solidFill>
                <a:latin typeface="Body Text Bold"/>
              </a:rPr>
              <a:t>VÝSTUPY A VÝSLEDKY PROJEKTU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93509" y="3482054"/>
            <a:ext cx="3388613" cy="296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5 videomateriálů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cca 39 rozvojových plánů zapojených organizací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Studie východisek změny pečovatelských služeb Ústeckého kraje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Implementační strategie změny pečovatelských služeb v Ústeckém kraji</a:t>
            </a:r>
          </a:p>
          <a:p>
            <a:pPr>
              <a:lnSpc>
                <a:spcPts val="1959"/>
              </a:lnSpc>
            </a:pPr>
            <a:endParaRPr lang="en-US" sz="1399" spc="-27">
              <a:solidFill>
                <a:srgbClr val="000000"/>
              </a:solidFill>
              <a:latin typeface="Body Text"/>
            </a:endParaRPr>
          </a:p>
          <a:p>
            <a:pPr marL="302259" lvl="1" indent="-151129">
              <a:lnSpc>
                <a:spcPts val="1959"/>
              </a:lnSpc>
              <a:buFont typeface="Arial"/>
              <a:buChar char="•"/>
            </a:pPr>
            <a:r>
              <a:rPr lang="en-US" sz="1399" spc="-27">
                <a:solidFill>
                  <a:srgbClr val="000000"/>
                </a:solidFill>
                <a:latin typeface="Body Text"/>
              </a:rPr>
              <a:t>Evaluační zprávy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-114300" y="3300653"/>
            <a:ext cx="2276642" cy="57821"/>
            <a:chOff x="0" y="0"/>
            <a:chExt cx="1192527" cy="3028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92527" cy="30287"/>
            </a:xfrm>
            <a:custGeom>
              <a:avLst/>
              <a:gdLst/>
              <a:ahLst/>
              <a:cxnLst/>
              <a:rect l="l" t="t" r="r" b="b"/>
              <a:pathLst>
                <a:path w="1192527" h="30287">
                  <a:moveTo>
                    <a:pt x="0" y="0"/>
                  </a:moveTo>
                  <a:lnTo>
                    <a:pt x="1192527" y="0"/>
                  </a:lnTo>
                  <a:lnTo>
                    <a:pt x="1192527" y="30287"/>
                  </a:lnTo>
                  <a:lnTo>
                    <a:pt x="0" y="30287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 t="37805" b="30168"/>
          <a:stretch>
            <a:fillRect/>
          </a:stretch>
        </p:blipFill>
        <p:spPr>
          <a:xfrm>
            <a:off x="375431" y="-17171"/>
            <a:ext cx="8968714" cy="16699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62183" y="-1732070"/>
            <a:ext cx="1075227" cy="9047270"/>
            <a:chOff x="0" y="0"/>
            <a:chExt cx="563214" cy="4739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3214" cy="4739046"/>
            </a:xfrm>
            <a:custGeom>
              <a:avLst/>
              <a:gdLst/>
              <a:ahLst/>
              <a:cxnLst/>
              <a:rect l="l" t="t" r="r" b="b"/>
              <a:pathLst>
                <a:path w="563214" h="4739046">
                  <a:moveTo>
                    <a:pt x="0" y="0"/>
                  </a:moveTo>
                  <a:lnTo>
                    <a:pt x="563214" y="0"/>
                  </a:lnTo>
                  <a:lnTo>
                    <a:pt x="563214" y="4739046"/>
                  </a:lnTo>
                  <a:lnTo>
                    <a:pt x="0" y="4739046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10001" y="1664866"/>
            <a:ext cx="2534144" cy="97437"/>
            <a:chOff x="0" y="0"/>
            <a:chExt cx="1327409" cy="51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88784" flipV="1">
            <a:off x="3024409" y="3105170"/>
            <a:ext cx="1114002" cy="3049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8494" y="2538591"/>
            <a:ext cx="1913706" cy="209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7"/>
              </a:lnSpc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PŘEDOŽENÍ ŽÁDOSTI (KVĚTEN</a:t>
            </a:r>
            <a:r>
              <a:rPr lang="cs-CZ" sz="2199" spc="-43" dirty="0">
                <a:solidFill>
                  <a:srgbClr val="021E44"/>
                </a:solidFill>
                <a:latin typeface="Body Text Bold"/>
              </a:rPr>
              <a:t> - ČERVENEC</a:t>
            </a: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 2023)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35962" y="417742"/>
            <a:ext cx="6012930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1F2559"/>
                </a:solidFill>
                <a:latin typeface="Public Sans Bold Bold"/>
              </a:rPr>
              <a:t>HARMONOGRAM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53300" y="2421861"/>
            <a:ext cx="1796475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7"/>
              </a:lnSpc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ZAHÁJENÍ PROJEKTU (</a:t>
            </a:r>
            <a:r>
              <a:rPr lang="cs-CZ" sz="2199" spc="-43" dirty="0">
                <a:solidFill>
                  <a:srgbClr val="021E44"/>
                </a:solidFill>
                <a:latin typeface="Body Text Bold"/>
              </a:rPr>
              <a:t>ŘÍJEN</a:t>
            </a: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 2023)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6726" flipV="1">
            <a:off x="6145699" y="3144360"/>
            <a:ext cx="1116550" cy="3056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430439" y="2333803"/>
            <a:ext cx="1913706" cy="16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7"/>
              </a:lnSpc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VŘ NA DODAVATELE SW (ČERVEN-ZÁŘÍ 2023)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8494" y="4832072"/>
            <a:ext cx="7790398" cy="209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6" lvl="1" indent="-237488">
              <a:lnSpc>
                <a:spcPts val="3277"/>
              </a:lnSpc>
              <a:buFont typeface="Arial"/>
              <a:buChar char="•"/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AGILNÍ VÝVOJ DO 12/2024</a:t>
            </a:r>
          </a:p>
          <a:p>
            <a:pPr marL="474976" lvl="1" indent="-237488">
              <a:lnSpc>
                <a:spcPts val="3277"/>
              </a:lnSpc>
              <a:buFont typeface="Arial"/>
              <a:buChar char="•"/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PILOTNÍ TESTOVÁNÍ OD ZAHÁJENÍ AGILNÍHO VÝVOJE</a:t>
            </a:r>
          </a:p>
          <a:p>
            <a:pPr marL="474976" lvl="1" indent="-237488">
              <a:lnSpc>
                <a:spcPts val="3277"/>
              </a:lnSpc>
              <a:buFont typeface="Arial"/>
              <a:buChar char="•"/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VZDĚLÁVÁNÍ PO CELOU DOBU REALIZACE PROJEKTU</a:t>
            </a:r>
          </a:p>
          <a:p>
            <a:pPr marL="474976" lvl="1" indent="-237488">
              <a:lnSpc>
                <a:spcPts val="3277"/>
              </a:lnSpc>
              <a:buFont typeface="Arial"/>
              <a:buChar char="•"/>
            </a:pP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VYBAVENÍ IVC DO </a:t>
            </a:r>
            <a:r>
              <a:rPr lang="cs-CZ" sz="2199" spc="-43" dirty="0">
                <a:solidFill>
                  <a:srgbClr val="021E44"/>
                </a:solidFill>
                <a:latin typeface="Body Text Bold"/>
              </a:rPr>
              <a:t>6</a:t>
            </a:r>
            <a:r>
              <a:rPr lang="en-US" sz="2199" spc="-43" dirty="0">
                <a:solidFill>
                  <a:srgbClr val="021E44"/>
                </a:solidFill>
                <a:latin typeface="Body Text Bold"/>
              </a:rPr>
              <a:t>/2024</a:t>
            </a:r>
            <a:endParaRPr lang="cs-CZ" sz="2199" spc="-43" dirty="0">
              <a:solidFill>
                <a:srgbClr val="021E44"/>
              </a:solidFill>
              <a:latin typeface="Body Text Bold"/>
            </a:endParaRPr>
          </a:p>
          <a:p>
            <a:pPr marL="474976" lvl="1" indent="-237488">
              <a:lnSpc>
                <a:spcPts val="3277"/>
              </a:lnSpc>
              <a:buFont typeface="Arial"/>
              <a:buChar char="•"/>
            </a:pPr>
            <a:r>
              <a:rPr lang="cs-CZ" sz="2199" spc="-43" dirty="0">
                <a:solidFill>
                  <a:srgbClr val="021E44"/>
                </a:solidFill>
                <a:latin typeface="Body Text Bold"/>
              </a:rPr>
              <a:t>UZAVŘENÍ DPP</a:t>
            </a:r>
            <a:endParaRPr lang="en-US" sz="2199" spc="-43" dirty="0">
              <a:solidFill>
                <a:srgbClr val="021E44"/>
              </a:solidFill>
              <a:latin typeface="Body Tex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108" y="172100"/>
            <a:ext cx="4090686" cy="659291"/>
            <a:chOff x="0" y="0"/>
            <a:chExt cx="4524501" cy="7292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4501" cy="729208"/>
            </a:xfrm>
            <a:custGeom>
              <a:avLst/>
              <a:gdLst/>
              <a:ahLst/>
              <a:cxnLst/>
              <a:rect l="l" t="t" r="r" b="b"/>
              <a:pathLst>
                <a:path w="4524501" h="729208">
                  <a:moveTo>
                    <a:pt x="0" y="0"/>
                  </a:moveTo>
                  <a:lnTo>
                    <a:pt x="4524501" y="0"/>
                  </a:lnTo>
                  <a:lnTo>
                    <a:pt x="4524501" y="729208"/>
                  </a:lnTo>
                  <a:lnTo>
                    <a:pt x="0" y="729208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097" tIns="12097" rIns="12097" bIns="12097" rtlCol="0" anchor="ctr"/>
            <a:lstStyle/>
            <a:p>
              <a:pPr algn="ctr">
                <a:lnSpc>
                  <a:spcPts val="54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81905" y="1436437"/>
            <a:ext cx="822465" cy="18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71">
                <a:solidFill>
                  <a:srgbClr val="FFFFFF"/>
                </a:solidFill>
                <a:latin typeface="Anton"/>
              </a:rPr>
              <a:t>OUR PROJECT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0846" y="1232447"/>
            <a:ext cx="1536618" cy="84094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14378" y="1051577"/>
            <a:ext cx="1346172" cy="1340914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3280" y="165500"/>
            <a:ext cx="38595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Public Sans Bold Bold"/>
              </a:rPr>
              <a:t>CÍLE PROJEKTU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58452" y="1261926"/>
            <a:ext cx="5193968" cy="1925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19"/>
              </a:lnSpc>
            </a:pPr>
            <a:r>
              <a:rPr lang="cs-CZ" sz="2128" spc="-53" dirty="0">
                <a:solidFill>
                  <a:srgbClr val="000000"/>
                </a:solidFill>
                <a:latin typeface="Body Text"/>
              </a:rPr>
              <a:t>Hlavním cílem projektu je podstatné zefektivnění poskytování pečovatelských služeb na území Ústeckého kraje prostřednictvím digitalizace, která umožní rozvoj těchto služeb, které přispějí k naplnění potřeb jejich uživatelů.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0846" y="4207118"/>
            <a:ext cx="519396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9"/>
              </a:lnSpc>
            </a:pPr>
            <a:r>
              <a:rPr lang="cs-CZ" sz="2128" spc="-53" dirty="0">
                <a:solidFill>
                  <a:srgbClr val="000000"/>
                </a:solidFill>
                <a:latin typeface="Body Text"/>
              </a:rPr>
              <a:t>Projekt přispěje k implementaci doporučení a nároků definovaných Ústeckým krajem na poskytování pečovatelských služeb na území kraje ve vztahu k parametrům a požadavkům krajské sítě sociálních služeb a jejich financování z prostředků státní dotace na poskytování sociálních služeb.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57746" y="4498270"/>
            <a:ext cx="1536618" cy="840949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925790" y="4216386"/>
            <a:ext cx="1410226" cy="1404717"/>
            <a:chOff x="0" y="0"/>
            <a:chExt cx="6502400" cy="6477000"/>
          </a:xfrm>
        </p:grpSpPr>
        <p:sp>
          <p:nvSpPr>
            <p:cNvPr id="16" name="Freeform 1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78373" y="-1732070"/>
            <a:ext cx="1075227" cy="7944936"/>
            <a:chOff x="0" y="0"/>
            <a:chExt cx="563214" cy="41616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3214" cy="4161633"/>
            </a:xfrm>
            <a:custGeom>
              <a:avLst/>
              <a:gdLst/>
              <a:ahLst/>
              <a:cxnLst/>
              <a:rect l="l" t="t" r="r" b="b"/>
              <a:pathLst>
                <a:path w="563214" h="4161633">
                  <a:moveTo>
                    <a:pt x="0" y="0"/>
                  </a:moveTo>
                  <a:lnTo>
                    <a:pt x="563214" y="0"/>
                  </a:lnTo>
                  <a:lnTo>
                    <a:pt x="563214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108" y="172100"/>
            <a:ext cx="4090686" cy="659291"/>
            <a:chOff x="0" y="0"/>
            <a:chExt cx="4524501" cy="7292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4501" cy="729208"/>
            </a:xfrm>
            <a:custGeom>
              <a:avLst/>
              <a:gdLst/>
              <a:ahLst/>
              <a:cxnLst/>
              <a:rect l="l" t="t" r="r" b="b"/>
              <a:pathLst>
                <a:path w="4524501" h="729208">
                  <a:moveTo>
                    <a:pt x="0" y="0"/>
                  </a:moveTo>
                  <a:lnTo>
                    <a:pt x="4524501" y="0"/>
                  </a:lnTo>
                  <a:lnTo>
                    <a:pt x="4524501" y="729208"/>
                  </a:lnTo>
                  <a:lnTo>
                    <a:pt x="0" y="729208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097" tIns="12097" rIns="12097" bIns="12097" rtlCol="0" anchor="ctr"/>
            <a:lstStyle/>
            <a:p>
              <a:pPr algn="ctr">
                <a:lnSpc>
                  <a:spcPts val="54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81905" y="1436437"/>
            <a:ext cx="822465" cy="18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71">
                <a:solidFill>
                  <a:srgbClr val="FFFFFF"/>
                </a:solidFill>
                <a:latin typeface="Anton"/>
              </a:rPr>
              <a:t>OUR PROJECT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31641" y="2292722"/>
            <a:ext cx="1536618" cy="84094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759509" y="857139"/>
            <a:ext cx="1346172" cy="1340914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3280" y="165500"/>
            <a:ext cx="385956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Public Sans Bold Bold"/>
              </a:rPr>
              <a:t>CÍLE PROJEKTU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74028" y="4787425"/>
            <a:ext cx="1536618" cy="840949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6679025" y="3251852"/>
            <a:ext cx="1410226" cy="1404717"/>
            <a:chOff x="0" y="0"/>
            <a:chExt cx="6502400" cy="6477000"/>
          </a:xfrm>
        </p:grpSpPr>
        <p:sp>
          <p:nvSpPr>
            <p:cNvPr id="16" name="Freeform 1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78373" y="-1732070"/>
            <a:ext cx="1075227" cy="7944936"/>
            <a:chOff x="0" y="0"/>
            <a:chExt cx="563214" cy="41616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3214" cy="4161633"/>
            </a:xfrm>
            <a:custGeom>
              <a:avLst/>
              <a:gdLst/>
              <a:ahLst/>
              <a:cxnLst/>
              <a:rect l="l" t="t" r="r" b="b"/>
              <a:pathLst>
                <a:path w="563214" h="4161633">
                  <a:moveTo>
                    <a:pt x="0" y="0"/>
                  </a:moveTo>
                  <a:lnTo>
                    <a:pt x="563214" y="0"/>
                  </a:lnTo>
                  <a:lnTo>
                    <a:pt x="563214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2">
            <a:extLst>
              <a:ext uri="{FF2B5EF4-FFF2-40B4-BE49-F238E27FC236}">
                <a16:creationId xmlns:a16="http://schemas.microsoft.com/office/drawing/2014/main" id="{BEFADED2-F5F5-9AFC-1F88-76EC1A70BDD8}"/>
              </a:ext>
            </a:extLst>
          </p:cNvPr>
          <p:cNvSpPr txBox="1"/>
          <p:nvPr/>
        </p:nvSpPr>
        <p:spPr>
          <a:xfrm>
            <a:off x="524976" y="1171581"/>
            <a:ext cx="5571024" cy="963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cs-CZ" sz="2128" spc="-53" dirty="0">
                <a:solidFill>
                  <a:srgbClr val="000000"/>
                </a:solidFill>
                <a:latin typeface="Body Text"/>
              </a:rPr>
              <a:t>Projekt podstatným způsobem zkvalitní pracovní podmínky pracovníků pečovatelských služeb a přispěje k jejich větší časové a místní dostupnosti.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28AF5901-5A96-844B-5DDA-7E16B98AACDA}"/>
              </a:ext>
            </a:extLst>
          </p:cNvPr>
          <p:cNvSpPr txBox="1"/>
          <p:nvPr/>
        </p:nvSpPr>
        <p:spPr>
          <a:xfrm>
            <a:off x="524976" y="3277701"/>
            <a:ext cx="5571024" cy="1284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cs-CZ" sz="2128" spc="-53" dirty="0">
                <a:solidFill>
                  <a:srgbClr val="000000"/>
                </a:solidFill>
                <a:latin typeface="Body Text"/>
              </a:rPr>
              <a:t>Cílem projektu je rovněž zvýšit kompetence a odbornost pracovníků v sociálních službách, sociálních pracovníků a manažerů pracujících v pečovatelských službách.</a:t>
            </a:r>
          </a:p>
        </p:txBody>
      </p:sp>
    </p:spTree>
    <p:extLst>
      <p:ext uri="{BB962C8B-B14F-4D97-AF65-F5344CB8AC3E}">
        <p14:creationId xmlns:p14="http://schemas.microsoft.com/office/powerpoint/2010/main" val="240710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7621" b="27621"/>
          <a:stretch>
            <a:fillRect/>
          </a:stretch>
        </p:blipFill>
        <p:spPr>
          <a:xfrm>
            <a:off x="-246454" y="1005442"/>
            <a:ext cx="8137948" cy="242672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54728" y="3564534"/>
            <a:ext cx="1537095" cy="1392539"/>
            <a:chOff x="0" y="0"/>
            <a:chExt cx="1377472" cy="12479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472" cy="1247928"/>
            </a:xfrm>
            <a:custGeom>
              <a:avLst/>
              <a:gdLst/>
              <a:ahLst/>
              <a:cxnLst/>
              <a:rect l="l" t="t" r="r" b="b"/>
              <a:pathLst>
                <a:path w="1377472" h="1247928">
                  <a:moveTo>
                    <a:pt x="1253012" y="1247928"/>
                  </a:moveTo>
                  <a:lnTo>
                    <a:pt x="124460" y="1247928"/>
                  </a:lnTo>
                  <a:cubicBezTo>
                    <a:pt x="55880" y="1247928"/>
                    <a:pt x="0" y="1192047"/>
                    <a:pt x="0" y="1123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53012" y="0"/>
                  </a:lnTo>
                  <a:cubicBezTo>
                    <a:pt x="1321592" y="0"/>
                    <a:pt x="1377472" y="55880"/>
                    <a:pt x="1377472" y="124460"/>
                  </a:cubicBezTo>
                  <a:lnTo>
                    <a:pt x="1377472" y="1123468"/>
                  </a:lnTo>
                  <a:cubicBezTo>
                    <a:pt x="1377472" y="1192048"/>
                    <a:pt x="1321592" y="1247928"/>
                    <a:pt x="1253012" y="1247928"/>
                  </a:cubicBez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14806" y="3564534"/>
            <a:ext cx="1518048" cy="1392539"/>
            <a:chOff x="0" y="0"/>
            <a:chExt cx="1360403" cy="1247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0403" cy="1247928"/>
            </a:xfrm>
            <a:custGeom>
              <a:avLst/>
              <a:gdLst/>
              <a:ahLst/>
              <a:cxnLst/>
              <a:rect l="l" t="t" r="r" b="b"/>
              <a:pathLst>
                <a:path w="1360403" h="1247928">
                  <a:moveTo>
                    <a:pt x="1235943" y="1247928"/>
                  </a:moveTo>
                  <a:lnTo>
                    <a:pt x="124460" y="1247928"/>
                  </a:lnTo>
                  <a:cubicBezTo>
                    <a:pt x="55880" y="1247928"/>
                    <a:pt x="0" y="1192047"/>
                    <a:pt x="0" y="1123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35943" y="0"/>
                  </a:lnTo>
                  <a:cubicBezTo>
                    <a:pt x="1304523" y="0"/>
                    <a:pt x="1360403" y="55880"/>
                    <a:pt x="1360403" y="124460"/>
                  </a:cubicBezTo>
                  <a:lnTo>
                    <a:pt x="1360403" y="1123468"/>
                  </a:lnTo>
                  <a:cubicBezTo>
                    <a:pt x="1360403" y="1192048"/>
                    <a:pt x="1304523" y="1247928"/>
                    <a:pt x="1235943" y="1247928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3081380" y="6179207"/>
            <a:ext cx="1947148" cy="0"/>
          </a:xfrm>
          <a:prstGeom prst="line">
            <a:avLst/>
          </a:prstGeom>
          <a:ln w="38100" cap="flat">
            <a:solidFill>
              <a:srgbClr val="1F25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9786" y="3680138"/>
            <a:ext cx="486979" cy="4869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30105" y="3646273"/>
            <a:ext cx="487449" cy="5547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54728" y="4253281"/>
            <a:ext cx="1537095" cy="65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1231">
                <a:solidFill>
                  <a:srgbClr val="F8F4F3"/>
                </a:solidFill>
                <a:latin typeface="Public Sans Bold Bold"/>
              </a:rPr>
              <a:t>PŘÍMO PODPOŘENÉ SKUPINY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40801" y="4253281"/>
            <a:ext cx="1492053" cy="65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1231">
                <a:solidFill>
                  <a:srgbClr val="F8F4F3"/>
                </a:solidFill>
                <a:latin typeface="Public Sans Bold Bold"/>
              </a:rPr>
              <a:t>NEPŘÍMO PODPOŘENÉ SKUPINY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167" y="5137907"/>
            <a:ext cx="3054968" cy="196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cs-CZ" sz="1400" spc="28" dirty="0">
                <a:solidFill>
                  <a:srgbClr val="000000"/>
                </a:solidFill>
                <a:latin typeface="Body Text Bold"/>
              </a:rPr>
              <a:t>Poskytovatelé sociálních služeb (pečovatelské služby)</a:t>
            </a:r>
          </a:p>
          <a:p>
            <a:pPr>
              <a:lnSpc>
                <a:spcPts val="700"/>
              </a:lnSpc>
            </a:pPr>
            <a:endParaRPr lang="cs-CZ" sz="1400" spc="28" dirty="0">
              <a:solidFill>
                <a:srgbClr val="000000"/>
              </a:solidFill>
              <a:latin typeface="Body Text Bold"/>
            </a:endParaRPr>
          </a:p>
          <a:p>
            <a:pPr>
              <a:lnSpc>
                <a:spcPts val="1960"/>
              </a:lnSpc>
            </a:pPr>
            <a:r>
              <a:rPr lang="cs-CZ" sz="1400" spc="28" dirty="0">
                <a:solidFill>
                  <a:srgbClr val="000000"/>
                </a:solidFill>
                <a:latin typeface="Body Text Bold"/>
              </a:rPr>
              <a:t>Management poskytovatelů sociálních služeb (vedoucí pracovníci pečovatelských služeb, sociální pracovníci)</a:t>
            </a:r>
          </a:p>
          <a:p>
            <a:pPr>
              <a:lnSpc>
                <a:spcPts val="700"/>
              </a:lnSpc>
            </a:pPr>
            <a:endParaRPr lang="cs-CZ" sz="1400" spc="28" dirty="0">
              <a:solidFill>
                <a:srgbClr val="000000"/>
              </a:solidFill>
              <a:latin typeface="Body Text Bold"/>
            </a:endParaRPr>
          </a:p>
          <a:p>
            <a:pPr>
              <a:lnSpc>
                <a:spcPts val="1960"/>
              </a:lnSpc>
            </a:pPr>
            <a:r>
              <a:rPr lang="cs-CZ" sz="1400" spc="28" dirty="0">
                <a:solidFill>
                  <a:srgbClr val="000000"/>
                </a:solidFill>
                <a:latin typeface="Body Text Bold"/>
              </a:rPr>
              <a:t>Pracovníci v sociálních službách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61456" y="5156957"/>
            <a:ext cx="3352218" cy="14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cs-CZ" sz="1400" spc="28" dirty="0">
                <a:solidFill>
                  <a:srgbClr val="000000"/>
                </a:solidFill>
                <a:latin typeface="Body Text Bold"/>
              </a:rPr>
              <a:t>Uživatelé pečovatelských služeb </a:t>
            </a:r>
          </a:p>
          <a:p>
            <a:pPr>
              <a:lnSpc>
                <a:spcPts val="700"/>
              </a:lnSpc>
            </a:pPr>
            <a:endParaRPr lang="cs-CZ" sz="1400" spc="28" dirty="0">
              <a:solidFill>
                <a:srgbClr val="000000"/>
              </a:solidFill>
              <a:latin typeface="Body Text Bold"/>
            </a:endParaRPr>
          </a:p>
          <a:p>
            <a:pPr>
              <a:lnSpc>
                <a:spcPts val="1960"/>
              </a:lnSpc>
            </a:pPr>
            <a:endParaRPr lang="cs-CZ" sz="1400" spc="28" dirty="0">
              <a:solidFill>
                <a:srgbClr val="000000"/>
              </a:solidFill>
              <a:latin typeface="Body Text Bold"/>
            </a:endParaRPr>
          </a:p>
          <a:p>
            <a:pPr>
              <a:lnSpc>
                <a:spcPts val="1960"/>
              </a:lnSpc>
            </a:pPr>
            <a:r>
              <a:rPr lang="cs-CZ" sz="1400" spc="28" dirty="0">
                <a:solidFill>
                  <a:srgbClr val="000000"/>
                </a:solidFill>
                <a:latin typeface="Body Text Bold"/>
              </a:rPr>
              <a:t>Pečující osoby a jejich rodinní příslušníci</a:t>
            </a:r>
          </a:p>
          <a:p>
            <a:pPr>
              <a:lnSpc>
                <a:spcPts val="700"/>
              </a:lnSpc>
            </a:pPr>
            <a:endParaRPr lang="cs-CZ" sz="1400" spc="28" dirty="0">
              <a:solidFill>
                <a:srgbClr val="000000"/>
              </a:solidFill>
              <a:latin typeface="Body Text Bold"/>
            </a:endParaRPr>
          </a:p>
          <a:p>
            <a:pPr>
              <a:lnSpc>
                <a:spcPts val="1960"/>
              </a:lnSpc>
            </a:pPr>
            <a:r>
              <a:rPr lang="cs-CZ" sz="1400" spc="28" dirty="0">
                <a:solidFill>
                  <a:srgbClr val="000000"/>
                </a:solidFill>
                <a:latin typeface="Body Text Bold"/>
              </a:rPr>
              <a:t>Další subjekty 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18907" y="5787787"/>
            <a:ext cx="110946" cy="11094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1F2559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33400" y="6858000"/>
            <a:ext cx="110946" cy="110946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1F2559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33400" y="5183839"/>
            <a:ext cx="110946" cy="110946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1F2559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4152034" y="5782024"/>
            <a:ext cx="110946" cy="110946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4152034" y="6406059"/>
            <a:ext cx="110946" cy="110946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4152034" y="5224621"/>
            <a:ext cx="110946" cy="110946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891494" y="-314868"/>
            <a:ext cx="1951176" cy="7944936"/>
            <a:chOff x="0" y="0"/>
            <a:chExt cx="1022045" cy="41616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2045" cy="4161633"/>
            </a:xfrm>
            <a:custGeom>
              <a:avLst/>
              <a:gdLst/>
              <a:ahLst/>
              <a:cxnLst/>
              <a:rect l="l" t="t" r="r" b="b"/>
              <a:pathLst>
                <a:path w="1022045" h="4161633">
                  <a:moveTo>
                    <a:pt x="0" y="0"/>
                  </a:moveTo>
                  <a:lnTo>
                    <a:pt x="1022045" y="0"/>
                  </a:lnTo>
                  <a:lnTo>
                    <a:pt x="1022045" y="4161633"/>
                  </a:lnTo>
                  <a:lnTo>
                    <a:pt x="0" y="4161633"/>
                  </a:lnTo>
                  <a:close/>
                </a:path>
              </a:pathLst>
            </a:custGeom>
            <a:solidFill>
              <a:srgbClr val="021E4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929015" y="144988"/>
            <a:ext cx="589557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1F2559"/>
                </a:solidFill>
                <a:latin typeface="Public Sans Bold Bold"/>
              </a:rPr>
              <a:t>cílové skupiny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15376" y="2295173"/>
            <a:ext cx="1084790" cy="0"/>
          </a:xfrm>
          <a:prstGeom prst="line">
            <a:avLst/>
          </a:prstGeom>
          <a:ln w="19050" cap="flat">
            <a:solidFill>
              <a:srgbClr val="030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 rot="5400000">
            <a:off x="806834" y="3342955"/>
            <a:ext cx="1084790" cy="0"/>
          </a:xfrm>
          <a:prstGeom prst="line">
            <a:avLst/>
          </a:prstGeom>
          <a:ln w="19050" cap="flat">
            <a:solidFill>
              <a:srgbClr val="030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422319" y="1924011"/>
            <a:ext cx="624521" cy="641346"/>
            <a:chOff x="0" y="0"/>
            <a:chExt cx="832694" cy="85512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91348" y="213782"/>
              <a:ext cx="855128" cy="4275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8973"/>
              <a:ext cx="757180" cy="757180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87187" y="136160"/>
              <a:ext cx="582807" cy="58280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38268" y="178143"/>
              <a:ext cx="480645" cy="47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286" spc="22">
                  <a:solidFill>
                    <a:srgbClr val="021E44"/>
                  </a:solidFill>
                  <a:latin typeface="Public Sans Bold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2319" y="2843444"/>
            <a:ext cx="624521" cy="641346"/>
            <a:chOff x="0" y="0"/>
            <a:chExt cx="832694" cy="85512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91348" y="213782"/>
              <a:ext cx="855128" cy="42756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8973"/>
              <a:ext cx="757180" cy="757180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87187" y="136160"/>
              <a:ext cx="582807" cy="58280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8268" y="178143"/>
              <a:ext cx="480645" cy="47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286" spc="22">
                  <a:solidFill>
                    <a:srgbClr val="021E44"/>
                  </a:solidFill>
                  <a:latin typeface="Public Sans Bold"/>
                </a:rPr>
                <a:t>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22319" y="3851508"/>
            <a:ext cx="624521" cy="641346"/>
            <a:chOff x="0" y="0"/>
            <a:chExt cx="832694" cy="855128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91348" y="213782"/>
              <a:ext cx="855128" cy="42756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8973"/>
              <a:ext cx="757180" cy="757180"/>
            </a:xfrm>
            <a:prstGeom prst="rect">
              <a:avLst/>
            </a:prstGeom>
          </p:spPr>
        </p:pic>
        <p:grpSp>
          <p:nvGrpSpPr>
            <p:cNvPr id="19" name="Group 19"/>
            <p:cNvGrpSpPr/>
            <p:nvPr/>
          </p:nvGrpSpPr>
          <p:grpSpPr>
            <a:xfrm>
              <a:off x="87187" y="136160"/>
              <a:ext cx="582807" cy="58280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38268" y="178143"/>
              <a:ext cx="480645" cy="47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286" spc="22">
                  <a:solidFill>
                    <a:srgbClr val="021E44"/>
                  </a:solidFill>
                  <a:latin typeface="Public Sans Bold"/>
                </a:rPr>
                <a:t>3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 rot="5400000">
            <a:off x="3318507" y="5593282"/>
            <a:ext cx="1084790" cy="0"/>
          </a:xfrm>
          <a:prstGeom prst="line">
            <a:avLst/>
          </a:prstGeom>
          <a:ln w="19050" cap="flat">
            <a:solidFill>
              <a:srgbClr val="030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3" name="AutoShape 23"/>
          <p:cNvSpPr/>
          <p:nvPr/>
        </p:nvSpPr>
        <p:spPr>
          <a:xfrm rot="5400000">
            <a:off x="3309965" y="6641064"/>
            <a:ext cx="1084790" cy="0"/>
          </a:xfrm>
          <a:prstGeom prst="line">
            <a:avLst/>
          </a:prstGeom>
          <a:ln w="19050" cap="flat">
            <a:solidFill>
              <a:srgbClr val="030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4" name="Group 24"/>
          <p:cNvGrpSpPr/>
          <p:nvPr/>
        </p:nvGrpSpPr>
        <p:grpSpPr>
          <a:xfrm>
            <a:off x="3574405" y="4746357"/>
            <a:ext cx="624521" cy="641346"/>
            <a:chOff x="0" y="0"/>
            <a:chExt cx="832694" cy="855128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91348" y="213782"/>
              <a:ext cx="855128" cy="4275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8973"/>
              <a:ext cx="757180" cy="757180"/>
            </a:xfrm>
            <a:prstGeom prst="rect">
              <a:avLst/>
            </a:prstGeom>
          </p:spPr>
        </p:pic>
        <p:grpSp>
          <p:nvGrpSpPr>
            <p:cNvPr id="27" name="Group 27"/>
            <p:cNvGrpSpPr/>
            <p:nvPr/>
          </p:nvGrpSpPr>
          <p:grpSpPr>
            <a:xfrm>
              <a:off x="87187" y="136160"/>
              <a:ext cx="582807" cy="582807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38268" y="178143"/>
              <a:ext cx="480645" cy="47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286" spc="22">
                  <a:solidFill>
                    <a:srgbClr val="021E44"/>
                  </a:solidFill>
                  <a:latin typeface="Public Sans Bold"/>
                </a:rPr>
                <a:t>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74405" y="5665790"/>
            <a:ext cx="624521" cy="641346"/>
            <a:chOff x="0" y="0"/>
            <a:chExt cx="832694" cy="855128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91348" y="213782"/>
              <a:ext cx="855128" cy="4275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8973"/>
              <a:ext cx="757180" cy="757180"/>
            </a:xfrm>
            <a:prstGeom prst="rect">
              <a:avLst/>
            </a:prstGeom>
          </p:spPr>
        </p:pic>
        <p:grpSp>
          <p:nvGrpSpPr>
            <p:cNvPr id="33" name="Group 33"/>
            <p:cNvGrpSpPr/>
            <p:nvPr/>
          </p:nvGrpSpPr>
          <p:grpSpPr>
            <a:xfrm>
              <a:off x="87187" y="136160"/>
              <a:ext cx="582807" cy="582807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38268" y="178143"/>
              <a:ext cx="480645" cy="47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286" spc="22">
                  <a:solidFill>
                    <a:srgbClr val="021E44"/>
                  </a:solidFill>
                  <a:latin typeface="Public Sans Bold Bold"/>
                </a:rPr>
                <a:t>5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574405" y="6673854"/>
            <a:ext cx="624521" cy="641346"/>
            <a:chOff x="0" y="0"/>
            <a:chExt cx="832694" cy="855128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91348" y="213782"/>
              <a:ext cx="855128" cy="42756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8973"/>
              <a:ext cx="757180" cy="757180"/>
            </a:xfrm>
            <a:prstGeom prst="rect">
              <a:avLst/>
            </a:prstGeom>
          </p:spPr>
        </p:pic>
        <p:grpSp>
          <p:nvGrpSpPr>
            <p:cNvPr id="39" name="Group 39"/>
            <p:cNvGrpSpPr/>
            <p:nvPr/>
          </p:nvGrpSpPr>
          <p:grpSpPr>
            <a:xfrm>
              <a:off x="87187" y="136160"/>
              <a:ext cx="582807" cy="582807"/>
              <a:chOff x="0" y="0"/>
              <a:chExt cx="6350000" cy="635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38268" y="178143"/>
              <a:ext cx="480645" cy="479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286" spc="22">
                  <a:solidFill>
                    <a:srgbClr val="021E44"/>
                  </a:solidFill>
                  <a:latin typeface="Public Sans Bold"/>
                </a:rPr>
                <a:t>6</a:t>
              </a:r>
            </a:p>
          </p:txBody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6">
            <a:alphaModFix amt="35000"/>
          </a:blip>
          <a:srcRect t="37805" b="30168"/>
          <a:stretch>
            <a:fillRect/>
          </a:stretch>
        </p:blipFill>
        <p:spPr>
          <a:xfrm>
            <a:off x="375431" y="-17171"/>
            <a:ext cx="8968714" cy="1669988"/>
          </a:xfrm>
          <a:prstGeom prst="rect">
            <a:avLst/>
          </a:prstGeom>
        </p:spPr>
      </p:pic>
      <p:grpSp>
        <p:nvGrpSpPr>
          <p:cNvPr id="43" name="Group 43"/>
          <p:cNvGrpSpPr/>
          <p:nvPr/>
        </p:nvGrpSpPr>
        <p:grpSpPr>
          <a:xfrm>
            <a:off x="-162183" y="-1732070"/>
            <a:ext cx="1075227" cy="9047270"/>
            <a:chOff x="0" y="0"/>
            <a:chExt cx="563214" cy="473904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63214" cy="4739046"/>
            </a:xfrm>
            <a:custGeom>
              <a:avLst/>
              <a:gdLst/>
              <a:ahLst/>
              <a:cxnLst/>
              <a:rect l="l" t="t" r="r" b="b"/>
              <a:pathLst>
                <a:path w="563214" h="4739046">
                  <a:moveTo>
                    <a:pt x="0" y="0"/>
                  </a:moveTo>
                  <a:lnTo>
                    <a:pt x="563214" y="0"/>
                  </a:lnTo>
                  <a:lnTo>
                    <a:pt x="563214" y="4739046"/>
                  </a:lnTo>
                  <a:lnTo>
                    <a:pt x="0" y="4739046"/>
                  </a:lnTo>
                  <a:close/>
                </a:path>
              </a:pathLst>
            </a:custGeom>
            <a:solidFill>
              <a:srgbClr val="09194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3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810001" y="1664866"/>
            <a:ext cx="2534144" cy="97437"/>
            <a:chOff x="0" y="0"/>
            <a:chExt cx="1327409" cy="5103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27409" cy="51038"/>
            </a:xfrm>
            <a:custGeom>
              <a:avLst/>
              <a:gdLst/>
              <a:ahLst/>
              <a:cxnLst/>
              <a:rect l="l" t="t" r="r" b="b"/>
              <a:pathLst>
                <a:path w="1327409" h="51038">
                  <a:moveTo>
                    <a:pt x="0" y="0"/>
                  </a:moveTo>
                  <a:lnTo>
                    <a:pt x="1327409" y="0"/>
                  </a:lnTo>
                  <a:lnTo>
                    <a:pt x="1327409" y="51038"/>
                  </a:lnTo>
                  <a:lnTo>
                    <a:pt x="0" y="51038"/>
                  </a:lnTo>
                  <a:close/>
                </a:path>
              </a:pathLst>
            </a:custGeom>
            <a:solidFill>
              <a:srgbClr val="030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4756" tIns="34756" rIns="34756" bIns="34756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63276" flipV="1">
            <a:off x="2172508" y="4742745"/>
            <a:ext cx="1114002" cy="304958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2152063" y="2043731"/>
            <a:ext cx="3493964" cy="50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6"/>
              </a:lnSpc>
            </a:pPr>
            <a:r>
              <a:rPr lang="en-US" sz="1400" spc="-28">
                <a:solidFill>
                  <a:srgbClr val="021E44"/>
                </a:solidFill>
                <a:latin typeface="Body Text Bold"/>
              </a:rPr>
              <a:t>NÁKUP, VÝVOJ  A VYBAVENÍ PS DIGITÁLNÍMI TECHNOLOGIEMI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094763" y="2953006"/>
            <a:ext cx="3711997" cy="50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6"/>
              </a:lnSpc>
            </a:pPr>
            <a:r>
              <a:rPr lang="en-US" sz="1400" spc="-28">
                <a:solidFill>
                  <a:srgbClr val="021E44"/>
                </a:solidFill>
                <a:latin typeface="Body Text Bold"/>
              </a:rPr>
              <a:t>VYTVOŘENÍ  A VYBAVENÍ INTEGROVANÝCH VÝCVIKOVÝCH CENTER (IVC)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152063" y="4052354"/>
            <a:ext cx="3827412" cy="24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6"/>
              </a:lnSpc>
            </a:pPr>
            <a:r>
              <a:rPr lang="en-US" sz="1400" spc="-28">
                <a:solidFill>
                  <a:srgbClr val="021E44"/>
                </a:solidFill>
                <a:latin typeface="Body Text Bold"/>
              </a:rPr>
              <a:t>VZDĚLÁVÁNÍ A STÁŽE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18209" y="4705642"/>
            <a:ext cx="5025935" cy="75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6"/>
              </a:lnSpc>
            </a:pPr>
            <a:r>
              <a:rPr lang="en-US" sz="1400" spc="-28">
                <a:solidFill>
                  <a:srgbClr val="021E44"/>
                </a:solidFill>
                <a:latin typeface="Body Text Bold"/>
              </a:rPr>
              <a:t>ZAČLENĚNÍ INOVATIVNÍCH IT TECHNOLOGIÍ DO SYSTÉMU ŘÍZENÍ PEČOVATELSKÝCH SLUŽEB A DALŠÍCH NAVAZUJÍCÍCH SOCIÁLNÍCH SLUŽEB NA ÚZEMÍ ÚSTECKÉHO KRAJE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18209" y="5930065"/>
            <a:ext cx="4589846" cy="24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6"/>
              </a:lnSpc>
            </a:pPr>
            <a:r>
              <a:rPr lang="en-US" sz="1400" spc="-28">
                <a:solidFill>
                  <a:srgbClr val="021E44"/>
                </a:solidFill>
                <a:latin typeface="Body Text Bold"/>
              </a:rPr>
              <a:t>PREZENTACE VÝSTUPŮ a publicita projektu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318209" y="6891721"/>
            <a:ext cx="4830683" cy="24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6"/>
              </a:lnSpc>
            </a:pPr>
            <a:r>
              <a:rPr lang="en-US" sz="1400" spc="-28">
                <a:solidFill>
                  <a:srgbClr val="021E44"/>
                </a:solidFill>
                <a:latin typeface="Body Text Bold"/>
              </a:rPr>
              <a:t>ŘÍZENÍ, ADMINISTRACE a interní evaluace projektu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135962" y="417742"/>
            <a:ext cx="6012930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1F2559"/>
                </a:solidFill>
                <a:latin typeface="Public Sans Bold Bold"/>
              </a:rPr>
              <a:t>6 KLÍČOVÝCH </a:t>
            </a:r>
          </a:p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1F2559"/>
                </a:solidFill>
                <a:latin typeface="Public Sans Bold Bold"/>
              </a:rPr>
              <a:t>aktivit</a:t>
            </a:r>
          </a:p>
        </p:txBody>
      </p:sp>
    </p:spTree>
    <p:extLst>
      <p:ext uri="{BB962C8B-B14F-4D97-AF65-F5344CB8AC3E}">
        <p14:creationId xmlns:p14="http://schemas.microsoft.com/office/powerpoint/2010/main" val="422993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1388</Words>
  <Application>Microsoft Office PowerPoint</Application>
  <PresentationFormat>Vlastní</PresentationFormat>
  <Paragraphs>234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Body Text Bold</vt:lpstr>
      <vt:lpstr>Anton</vt:lpstr>
      <vt:lpstr>Public Sans Bold Bold</vt:lpstr>
      <vt:lpstr>Calibri</vt:lpstr>
      <vt:lpstr>Body Text</vt:lpstr>
      <vt:lpstr>Public Sans</vt:lpstr>
      <vt:lpstr>Public Sans 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SPF digit. prezentace</dc:title>
  <dc:creator>Hana Mureşan</dc:creator>
  <cp:lastModifiedBy>Bc. Michaela Stahlová, DiS.</cp:lastModifiedBy>
  <cp:revision>4</cp:revision>
  <cp:lastPrinted>2023-03-20T15:06:32Z</cp:lastPrinted>
  <dcterms:created xsi:type="dcterms:W3CDTF">2006-08-16T00:00:00Z</dcterms:created>
  <dcterms:modified xsi:type="dcterms:W3CDTF">2023-09-21T07:51:09Z</dcterms:modified>
  <dc:identifier>DAFcsFTd7oE</dc:identifier>
</cp:coreProperties>
</file>